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05"/>
  </p:notesMasterIdLst>
  <p:sldIdLst>
    <p:sldId id="258" r:id="rId2"/>
    <p:sldId id="283" r:id="rId3"/>
    <p:sldId id="284" r:id="rId4"/>
    <p:sldId id="344" r:id="rId5"/>
    <p:sldId id="259" r:id="rId6"/>
    <p:sldId id="320" r:id="rId7"/>
    <p:sldId id="332" r:id="rId8"/>
    <p:sldId id="333" r:id="rId9"/>
    <p:sldId id="321" r:id="rId10"/>
    <p:sldId id="300" r:id="rId11"/>
    <p:sldId id="301" r:id="rId12"/>
    <p:sldId id="261" r:id="rId13"/>
    <p:sldId id="262" r:id="rId14"/>
    <p:sldId id="263" r:id="rId15"/>
    <p:sldId id="264" r:id="rId16"/>
    <p:sldId id="288" r:id="rId17"/>
    <p:sldId id="265" r:id="rId18"/>
    <p:sldId id="289" r:id="rId19"/>
    <p:sldId id="290" r:id="rId20"/>
    <p:sldId id="291" r:id="rId21"/>
    <p:sldId id="294" r:id="rId22"/>
    <p:sldId id="296" r:id="rId23"/>
    <p:sldId id="292" r:id="rId24"/>
    <p:sldId id="293" r:id="rId25"/>
    <p:sldId id="334" r:id="rId26"/>
    <p:sldId id="295" r:id="rId27"/>
    <p:sldId id="297" r:id="rId28"/>
    <p:sldId id="298" r:id="rId29"/>
    <p:sldId id="299" r:id="rId30"/>
    <p:sldId id="303" r:id="rId31"/>
    <p:sldId id="304" r:id="rId32"/>
    <p:sldId id="305" r:id="rId33"/>
    <p:sldId id="306" r:id="rId34"/>
    <p:sldId id="307" r:id="rId35"/>
    <p:sldId id="308" r:id="rId36"/>
    <p:sldId id="336" r:id="rId37"/>
    <p:sldId id="309" r:id="rId38"/>
    <p:sldId id="310" r:id="rId39"/>
    <p:sldId id="335" r:id="rId40"/>
    <p:sldId id="337" r:id="rId41"/>
    <p:sldId id="338" r:id="rId42"/>
    <p:sldId id="339" r:id="rId43"/>
    <p:sldId id="340" r:id="rId44"/>
    <p:sldId id="341" r:id="rId45"/>
    <p:sldId id="361" r:id="rId46"/>
    <p:sldId id="342" r:id="rId47"/>
    <p:sldId id="362" r:id="rId48"/>
    <p:sldId id="311" r:id="rId49"/>
    <p:sldId id="312" r:id="rId50"/>
    <p:sldId id="313" r:id="rId51"/>
    <p:sldId id="343" r:id="rId52"/>
    <p:sldId id="363" r:id="rId53"/>
    <p:sldId id="314" r:id="rId54"/>
    <p:sldId id="315" r:id="rId55"/>
    <p:sldId id="316" r:id="rId56"/>
    <p:sldId id="318" r:id="rId57"/>
    <p:sldId id="317" r:id="rId58"/>
    <p:sldId id="319" r:id="rId59"/>
    <p:sldId id="266" r:id="rId60"/>
    <p:sldId id="268" r:id="rId61"/>
    <p:sldId id="269" r:id="rId62"/>
    <p:sldId id="270" r:id="rId63"/>
    <p:sldId id="271" r:id="rId64"/>
    <p:sldId id="286" r:id="rId65"/>
    <p:sldId id="287" r:id="rId66"/>
    <p:sldId id="325" r:id="rId67"/>
    <p:sldId id="364" r:id="rId68"/>
    <p:sldId id="326" r:id="rId69"/>
    <p:sldId id="327" r:id="rId70"/>
    <p:sldId id="328" r:id="rId71"/>
    <p:sldId id="329" r:id="rId72"/>
    <p:sldId id="330" r:id="rId73"/>
    <p:sldId id="331" r:id="rId74"/>
    <p:sldId id="272" r:id="rId75"/>
    <p:sldId id="365" r:id="rId76"/>
    <p:sldId id="273" r:id="rId77"/>
    <p:sldId id="274" r:id="rId78"/>
    <p:sldId id="275" r:id="rId79"/>
    <p:sldId id="276" r:id="rId80"/>
    <p:sldId id="277" r:id="rId81"/>
    <p:sldId id="278" r:id="rId82"/>
    <p:sldId id="346" r:id="rId83"/>
    <p:sldId id="345" r:id="rId84"/>
    <p:sldId id="267" r:id="rId85"/>
    <p:sldId id="279" r:id="rId86"/>
    <p:sldId id="280" r:id="rId87"/>
    <p:sldId id="347" r:id="rId88"/>
    <p:sldId id="281" r:id="rId89"/>
    <p:sldId id="282" r:id="rId90"/>
    <p:sldId id="352" r:id="rId91"/>
    <p:sldId id="351" r:id="rId92"/>
    <p:sldId id="349" r:id="rId93"/>
    <p:sldId id="353" r:id="rId94"/>
    <p:sldId id="354" r:id="rId95"/>
    <p:sldId id="355" r:id="rId96"/>
    <p:sldId id="356" r:id="rId97"/>
    <p:sldId id="357" r:id="rId98"/>
    <p:sldId id="358" r:id="rId99"/>
    <p:sldId id="348" r:id="rId100"/>
    <p:sldId id="359" r:id="rId101"/>
    <p:sldId id="360" r:id="rId102"/>
    <p:sldId id="350" r:id="rId103"/>
    <p:sldId id="285"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109" d="100"/>
          <a:sy n="109" d="100"/>
        </p:scale>
        <p:origin x="1674" y="102"/>
      </p:cViewPr>
      <p:guideLst>
        <p:guide orient="horz" pos="2160"/>
        <p:guide pos="28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A66E1-F7C9-4D8E-9033-89BF5E0C1CC6}" type="datetimeFigureOut">
              <a:rPr lang="it-IT" smtClean="0"/>
              <a:pPr/>
              <a:t>12/04/2024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5E2F7-1EB2-4D65-B69B-D1FD0A00468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188002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260909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5" name="Footer Placeholder 4"/>
          <p:cNvSpPr>
            <a:spLocks noGrp="1"/>
          </p:cNvSpPr>
          <p:nvPr>
            <p:ph type="ftr" sz="quarter" idx="11"/>
          </p:nvPr>
        </p:nvSpPr>
        <p:spPr/>
        <p:txBody>
          <a:bodyPr/>
          <a:lstStyle/>
          <a:p>
            <a:endParaRPr lang="it-IT"/>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113CCD-1387-4D9A-8499-0962A94DC6DC}" type="slidenum">
              <a:rPr lang="it-IT" smtClean="0"/>
              <a:pPr/>
              <a:t>‹N›</a:t>
            </a:fld>
            <a:endParaRPr lang="it-IT"/>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100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420225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6" name="Footer Placeholder 5"/>
          <p:cNvSpPr>
            <a:spLocks noGrp="1"/>
          </p:cNvSpPr>
          <p:nvPr>
            <p:ph type="ftr" sz="quarter" idx="11"/>
          </p:nvPr>
        </p:nvSpPr>
        <p:spPr/>
        <p:txBody>
          <a:bodyPr/>
          <a:lstStyle/>
          <a:p>
            <a:endParaRPr lang="it-IT"/>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113CCD-1387-4D9A-8499-0962A94DC6DC}" type="slidenum">
              <a:rPr lang="it-IT" smtClean="0"/>
              <a:pPr/>
              <a:t>‹N›</a:t>
            </a:fld>
            <a:endParaRPr lang="it-IT"/>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937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176173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291481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3706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pPr/>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510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235672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207007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8" name="Footer Placeholder 7"/>
          <p:cNvSpPr>
            <a:spLocks noGrp="1"/>
          </p:cNvSpPr>
          <p:nvPr>
            <p:ph type="ftr" sz="quarter" idx="11"/>
          </p:nvPr>
        </p:nvSpPr>
        <p:spPr/>
        <p:txBody>
          <a:bodyPr/>
          <a:lstStyle/>
          <a:p>
            <a:endParaRPr lang="it-IT"/>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65398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4" name="Footer Placeholder 3"/>
          <p:cNvSpPr>
            <a:spLocks noGrp="1"/>
          </p:cNvSpPr>
          <p:nvPr>
            <p:ph type="ftr" sz="quarter" idx="11"/>
          </p:nvPr>
        </p:nvSpPr>
        <p:spPr/>
        <p:txBody>
          <a:bodyPr/>
          <a:lstStyle/>
          <a:p>
            <a:endParaRPr lang="it-IT"/>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11124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390675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400560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BC3312-A35D-4489-B690-0F9075A000C2}" type="datetimeFigureOut">
              <a:rPr lang="it-IT" smtClean="0"/>
              <a:pPr/>
              <a:t>12/04/2024</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113CCD-1387-4D9A-8499-0962A94DC6DC}" type="slidenum">
              <a:rPr lang="it-IT" smtClean="0"/>
              <a:pPr/>
              <a:t>‹N›</a:t>
            </a:fld>
            <a:endParaRPr lang="it-IT"/>
          </a:p>
        </p:txBody>
      </p:sp>
    </p:spTree>
    <p:extLst>
      <p:ext uri="{BB962C8B-B14F-4D97-AF65-F5344CB8AC3E}">
        <p14:creationId xmlns:p14="http://schemas.microsoft.com/office/powerpoint/2010/main" val="28162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ABC3312-A35D-4489-B690-0F9075A000C2}" type="datetimeFigureOut">
              <a:rPr lang="it-IT" smtClean="0"/>
              <a:pPr/>
              <a:t>12/04/2024</a:t>
            </a:fld>
            <a:endParaRPr lang="it-IT"/>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0113CCD-1387-4D9A-8499-0962A94DC6DC}" type="slidenum">
              <a:rPr lang="it-IT" smtClean="0"/>
              <a:pPr/>
              <a:t>‹N›</a:t>
            </a:fld>
            <a:endParaRPr lang="it-IT"/>
          </a:p>
        </p:txBody>
      </p:sp>
    </p:spTree>
    <p:extLst>
      <p:ext uri="{BB962C8B-B14F-4D97-AF65-F5344CB8AC3E}">
        <p14:creationId xmlns:p14="http://schemas.microsoft.com/office/powerpoint/2010/main" val="8795661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edscuola.eu/wordpress/wp-content/uploads/2015/09/prot937.pdf" TargetMode="External"/><Relationship Id="rId2" Type="http://schemas.openxmlformats.org/officeDocument/2006/relationships/hyperlink" Target="http://www.istruzione.it/allegati/2015/orientamento_piano_triennale_offerta_formativa.pdf" TargetMode="External"/><Relationship Id="rId1" Type="http://schemas.openxmlformats.org/officeDocument/2006/relationships/slideLayout" Target="../slideLayouts/slideLayout2.xml"/><Relationship Id="rId6" Type="http://schemas.openxmlformats.org/officeDocument/2006/relationships/hyperlink" Target="http://www.istruzione.it/valutazione/allegati/prot1738_15.pdf" TargetMode="External"/><Relationship Id="rId5" Type="http://schemas.openxmlformats.org/officeDocument/2006/relationships/hyperlink" Target="http://www.gazzettaufficiale.it/eli/id/2015/07/15/15G00122/sg" TargetMode="External"/><Relationship Id="rId4" Type="http://schemas.openxmlformats.org/officeDocument/2006/relationships/hyperlink" Target="http://www.istruzione.it/valutazione/allegati/prot7904_15.pdf"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solidFill>
                  <a:srgbClr val="C00000"/>
                </a:solidFill>
              </a:rPr>
              <a:t>CORSO FORMAZIONE NEOASSUNTI 2023/2024</a:t>
            </a:r>
            <a:endParaRPr lang="it-IT" dirty="0">
              <a:solidFill>
                <a:srgbClr val="C00000"/>
              </a:solidFill>
            </a:endParaRPr>
          </a:p>
        </p:txBody>
      </p:sp>
      <p:sp>
        <p:nvSpPr>
          <p:cNvPr id="3" name="Segnaposto contenuto 2"/>
          <p:cNvSpPr>
            <a:spLocks noGrp="1"/>
          </p:cNvSpPr>
          <p:nvPr>
            <p:ph idx="1"/>
          </p:nvPr>
        </p:nvSpPr>
        <p:spPr/>
        <p:txBody>
          <a:bodyPr/>
          <a:lstStyle/>
          <a:p>
            <a:pPr marL="0" indent="0" algn="ctr">
              <a:buNone/>
            </a:pPr>
            <a:r>
              <a:rPr lang="it-IT" b="1" dirty="0"/>
              <a:t>    </a:t>
            </a:r>
          </a:p>
          <a:p>
            <a:pPr marL="0" indent="0" algn="ctr">
              <a:buNone/>
            </a:pPr>
            <a:r>
              <a:rPr lang="it-IT" b="1" dirty="0"/>
              <a:t>INCONTRO : 4 Aprile   </a:t>
            </a:r>
          </a:p>
          <a:p>
            <a:pPr marL="0" indent="0" algn="ctr">
              <a:buNone/>
            </a:pPr>
            <a:r>
              <a:rPr lang="it-IT" sz="2800" b="1" dirty="0"/>
              <a:t>14,30 /17,30 </a:t>
            </a:r>
          </a:p>
          <a:p>
            <a:pPr marL="0" indent="0" algn="ctr">
              <a:buNone/>
            </a:pPr>
            <a:endParaRPr lang="it-IT" sz="2800" b="1" dirty="0">
              <a:solidFill>
                <a:srgbClr val="C00000"/>
              </a:solidFill>
            </a:endParaRPr>
          </a:p>
          <a:p>
            <a:pPr marL="0" indent="0" algn="ctr">
              <a:buNone/>
            </a:pPr>
            <a:r>
              <a:rPr lang="it-IT" b="1" dirty="0">
                <a:solidFill>
                  <a:srgbClr val="C00000"/>
                </a:solidFill>
              </a:rPr>
              <a:t>VALUTAZIONE </a:t>
            </a:r>
            <a:r>
              <a:rPr lang="it-IT" b="1" dirty="0" err="1">
                <a:solidFill>
                  <a:srgbClr val="C00000"/>
                </a:solidFill>
              </a:rPr>
              <a:t>DI</a:t>
            </a:r>
            <a:r>
              <a:rPr lang="it-IT" b="1" dirty="0">
                <a:solidFill>
                  <a:srgbClr val="C00000"/>
                </a:solidFill>
              </a:rPr>
              <a:t> SISTEMA </a:t>
            </a:r>
          </a:p>
          <a:p>
            <a:pPr marL="0" indent="0" algn="ctr">
              <a:buNone/>
            </a:pPr>
            <a:r>
              <a:rPr lang="it-IT" b="1" dirty="0">
                <a:solidFill>
                  <a:srgbClr val="C00000"/>
                </a:solidFill>
              </a:rPr>
              <a:t>Autovalutazione e miglioramento </a:t>
            </a:r>
          </a:p>
          <a:p>
            <a:pPr marL="0" indent="0" algn="ctr">
              <a:buNone/>
            </a:pPr>
            <a:r>
              <a:rPr lang="it-IT" sz="2400" dirty="0">
                <a:solidFill>
                  <a:schemeClr val="accent3"/>
                </a:solidFill>
              </a:rPr>
              <a:t>Prof.ssa Rosa Rossi</a:t>
            </a:r>
          </a:p>
          <a:p>
            <a:endParaRPr lang="it-IT" dirty="0"/>
          </a:p>
        </p:txBody>
      </p:sp>
    </p:spTree>
    <p:extLst>
      <p:ext uri="{BB962C8B-B14F-4D97-AF65-F5344CB8AC3E}">
        <p14:creationId xmlns:p14="http://schemas.microsoft.com/office/powerpoint/2010/main" val="264039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DPR 80/2013 </a:t>
            </a:r>
          </a:p>
        </p:txBody>
      </p:sp>
      <p:sp>
        <p:nvSpPr>
          <p:cNvPr id="3" name="Segnaposto contenuto 2"/>
          <p:cNvSpPr>
            <a:spLocks noGrp="1"/>
          </p:cNvSpPr>
          <p:nvPr>
            <p:ph idx="1"/>
          </p:nvPr>
        </p:nvSpPr>
        <p:spPr/>
        <p:txBody>
          <a:bodyPr>
            <a:normAutofit/>
          </a:bodyPr>
          <a:lstStyle/>
          <a:p>
            <a:pPr marL="0" indent="0" algn="just">
              <a:buNone/>
            </a:pPr>
            <a:r>
              <a:rPr lang="it-IT" sz="2000" dirty="0"/>
              <a:t>Emerge dall’articolato un’idea di </a:t>
            </a:r>
            <a:r>
              <a:rPr lang="it-IT" sz="2000" dirty="0">
                <a:solidFill>
                  <a:srgbClr val="C00000"/>
                </a:solidFill>
              </a:rPr>
              <a:t>valutazione finalizzata al miglioramento</a:t>
            </a:r>
            <a:r>
              <a:rPr lang="it-IT" sz="2000" dirty="0"/>
              <a:t>, ove la competizione è semmai con se stessi, per una scuola che diventa consapevole dei propri punti di forza così come delle proprie criticità attraverso l’analisi di informazioni comparabili su base più ampia (benchmarking) ed il confronto con un punto di vista “esterno” che può aiutare a </a:t>
            </a:r>
            <a:r>
              <a:rPr lang="it-IT" sz="2000" dirty="0">
                <a:solidFill>
                  <a:srgbClr val="C00000"/>
                </a:solidFill>
              </a:rPr>
              <a:t>superare la propria autoreferenzialità</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lnSpcReduction="10000"/>
          </a:bodyPr>
          <a:lstStyle/>
          <a:p>
            <a:pPr>
              <a:buNone/>
            </a:pPr>
            <a:r>
              <a:rPr lang="it-IT" sz="2200" dirty="0" smtClean="0">
                <a:solidFill>
                  <a:srgbClr val="C00000"/>
                </a:solidFill>
              </a:rPr>
              <a:t>Direttiva 11/2014   </a:t>
            </a:r>
            <a:r>
              <a:rPr lang="it-IT" dirty="0" smtClean="0"/>
              <a:t>(Fasi)</a:t>
            </a:r>
          </a:p>
          <a:p>
            <a:pPr>
              <a:buNone/>
            </a:pPr>
            <a:r>
              <a:rPr lang="it-IT" dirty="0" smtClean="0"/>
              <a:t> a1) Autovalutazione – a partire dal 2014-15 tutte le </a:t>
            </a:r>
            <a:r>
              <a:rPr lang="it-IT" dirty="0" err="1" smtClean="0"/>
              <a:t>II.SS</a:t>
            </a:r>
            <a:r>
              <a:rPr lang="it-IT" dirty="0" smtClean="0"/>
              <a:t>.</a:t>
            </a:r>
          </a:p>
          <a:p>
            <a:pPr>
              <a:buNone/>
            </a:pPr>
            <a:r>
              <a:rPr lang="it-IT" dirty="0" smtClean="0"/>
              <a:t>       predispongono il RAV contenente gli obiettivi di </a:t>
            </a:r>
          </a:p>
          <a:p>
            <a:pPr>
              <a:buNone/>
            </a:pPr>
            <a:r>
              <a:rPr lang="it-IT" dirty="0" smtClean="0"/>
              <a:t>       miglioramento, in formato elettronico</a:t>
            </a:r>
          </a:p>
          <a:p>
            <a:pPr>
              <a:buNone/>
            </a:pPr>
            <a:r>
              <a:rPr lang="it-IT" dirty="0" smtClean="0"/>
              <a:t>a2)  Valutazione esterna delle scuole – entro marzo 2015</a:t>
            </a:r>
          </a:p>
          <a:p>
            <a:pPr>
              <a:buNone/>
            </a:pPr>
            <a:r>
              <a:rPr lang="it-IT" dirty="0" smtClean="0"/>
              <a:t>a3) Valutazione della dirigenza scolastica entro dicembre</a:t>
            </a:r>
          </a:p>
          <a:p>
            <a:pPr>
              <a:buNone/>
            </a:pPr>
            <a:r>
              <a:rPr lang="it-IT" dirty="0" smtClean="0"/>
              <a:t>       2014 l’INVALSI definirà gli indicatori</a:t>
            </a:r>
          </a:p>
          <a:p>
            <a:pPr>
              <a:buNone/>
            </a:pPr>
            <a:r>
              <a:rPr lang="it-IT" dirty="0" smtClean="0"/>
              <a:t>a4) Rilevazioni nazionali sugli apprendimenti degli</a:t>
            </a:r>
          </a:p>
          <a:p>
            <a:pPr>
              <a:buNone/>
            </a:pPr>
            <a:r>
              <a:rPr lang="it-IT" dirty="0" smtClean="0"/>
              <a:t>       studenti e partecipazione alle indagini nazionali</a:t>
            </a:r>
          </a:p>
          <a:p>
            <a:pPr>
              <a:buNone/>
            </a:pPr>
            <a:r>
              <a:rPr lang="it-IT" dirty="0" smtClean="0"/>
              <a:t>a5) Valutazione di sistema</a:t>
            </a:r>
            <a:endParaRPr lang="it-IT"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fontScale="85000" lnSpcReduction="10000"/>
          </a:bodyPr>
          <a:lstStyle/>
          <a:p>
            <a:pPr>
              <a:buNone/>
            </a:pPr>
            <a:r>
              <a:rPr lang="it-IT" sz="2600" dirty="0" smtClean="0">
                <a:solidFill>
                  <a:srgbClr val="C00000"/>
                </a:solidFill>
              </a:rPr>
              <a:t>Direttiva 11/2014 </a:t>
            </a:r>
            <a:r>
              <a:rPr lang="it-IT" dirty="0" smtClean="0"/>
              <a:t>(Priorità Strategiche del SNV)</a:t>
            </a:r>
          </a:p>
          <a:p>
            <a:pPr>
              <a:buNone/>
            </a:pPr>
            <a:r>
              <a:rPr lang="it-IT" dirty="0" smtClean="0"/>
              <a:t> La valutazione è finalizzata al miglioramento della qualità dell’OF e </a:t>
            </a:r>
          </a:p>
          <a:p>
            <a:pPr>
              <a:buNone/>
            </a:pPr>
            <a:r>
              <a:rPr lang="it-IT" dirty="0" smtClean="0"/>
              <a:t>degli apprendimenti e sarà particolarmente indirizzata : </a:t>
            </a:r>
          </a:p>
          <a:p>
            <a:r>
              <a:rPr lang="it-IT" dirty="0" smtClean="0"/>
              <a:t>alla riduzione della dispersione scolastica e dell’insuccesso scolastico</a:t>
            </a:r>
          </a:p>
          <a:p>
            <a:r>
              <a:rPr lang="it-IT" dirty="0" smtClean="0"/>
              <a:t>alla riduzione delle differenze tra scuole e aree  </a:t>
            </a:r>
          </a:p>
          <a:p>
            <a:pPr>
              <a:buNone/>
            </a:pPr>
            <a:r>
              <a:rPr lang="it-IT" dirty="0" smtClean="0"/>
              <a:t>       geografiche nei livelli di apprendimento degli studenti</a:t>
            </a:r>
          </a:p>
          <a:p>
            <a:r>
              <a:rPr lang="it-IT" dirty="0" smtClean="0"/>
              <a:t>al rafforzamento delle competenze di base degli studenti   </a:t>
            </a:r>
          </a:p>
          <a:p>
            <a:pPr>
              <a:buNone/>
            </a:pPr>
            <a:r>
              <a:rPr lang="it-IT" dirty="0" smtClean="0"/>
              <a:t>       rispetto alla situazione di partenza;</a:t>
            </a:r>
          </a:p>
          <a:p>
            <a:r>
              <a:rPr lang="it-IT" dirty="0" smtClean="0"/>
              <a:t>alla valorizzazione degli esiti a distanza degli studenti con </a:t>
            </a:r>
          </a:p>
          <a:p>
            <a:pPr>
              <a:buNone/>
            </a:pPr>
            <a:r>
              <a:rPr lang="it-IT" dirty="0" smtClean="0"/>
              <a:t>       attenzione all’Università e al lavoro.</a:t>
            </a:r>
          </a:p>
          <a:p>
            <a:endParaRPr lang="it-IT"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fontScale="77500" lnSpcReduction="20000"/>
          </a:bodyPr>
          <a:lstStyle/>
          <a:p>
            <a:r>
              <a:rPr lang="it-IT" sz="2200" dirty="0" smtClean="0">
                <a:solidFill>
                  <a:srgbClr val="C00000"/>
                </a:solidFill>
                <a:hlinkClick r:id="rId2"/>
              </a:rPr>
              <a:t>Nota MIUR del 11 dicembre 2015</a:t>
            </a:r>
            <a:r>
              <a:rPr lang="it-IT" sz="2200" dirty="0" smtClean="0">
                <a:solidFill>
                  <a:schemeClr val="tx1"/>
                </a:solidFill>
              </a:rPr>
              <a:t>  : orientamenti per l’elaborazione del PTOF</a:t>
            </a:r>
          </a:p>
          <a:p>
            <a:pPr>
              <a:lnSpc>
                <a:spcPct val="120000"/>
              </a:lnSpc>
            </a:pPr>
            <a:r>
              <a:rPr lang="it-IT" sz="2200" dirty="0" smtClean="0">
                <a:solidFill>
                  <a:schemeClr val="tx1"/>
                </a:solidFill>
                <a:hlinkClick r:id="rId3"/>
              </a:rPr>
              <a:t>Decreto dipartimentale 937 del 15/9/2015</a:t>
            </a:r>
            <a:r>
              <a:rPr lang="it-IT" sz="2200" dirty="0" smtClean="0">
                <a:solidFill>
                  <a:schemeClr val="tx1"/>
                </a:solidFill>
              </a:rPr>
              <a:t>  : avviso pubblico per l’implementazione del sistema nazionale di valutazione, con particolare riferimento alla progettazione ed attuazione dei piani di miglioramento e alla formazione del personale</a:t>
            </a:r>
          </a:p>
          <a:p>
            <a:r>
              <a:rPr lang="it-IT" sz="2200" dirty="0" smtClean="0">
                <a:solidFill>
                  <a:schemeClr val="tx1"/>
                </a:solidFill>
                <a:hlinkClick r:id="rId4"/>
              </a:rPr>
              <a:t>Nota MIUR del 1 settembre 2015</a:t>
            </a:r>
            <a:r>
              <a:rPr lang="it-IT" sz="2200" dirty="0" smtClean="0">
                <a:solidFill>
                  <a:schemeClr val="tx1"/>
                </a:solidFill>
              </a:rPr>
              <a:t>  : pubblicazione del RAV e primi orientamenti per il </a:t>
            </a:r>
            <a:r>
              <a:rPr lang="it-IT" sz="2200" dirty="0" err="1" smtClean="0">
                <a:solidFill>
                  <a:schemeClr val="tx1"/>
                </a:solidFill>
              </a:rPr>
              <a:t>PdM</a:t>
            </a:r>
            <a:endParaRPr lang="it-IT" sz="2200" dirty="0" smtClean="0">
              <a:solidFill>
                <a:schemeClr val="tx1"/>
              </a:solidFill>
            </a:endParaRPr>
          </a:p>
          <a:p>
            <a:r>
              <a:rPr lang="it-IT" sz="2200" dirty="0" smtClean="0">
                <a:solidFill>
                  <a:schemeClr val="tx1"/>
                </a:solidFill>
                <a:hlinkClick r:id="rId5"/>
              </a:rPr>
              <a:t>Legge del 13 luglio 2015, n. 107 </a:t>
            </a:r>
            <a:r>
              <a:rPr lang="it-IT" sz="2200" dirty="0" smtClean="0">
                <a:solidFill>
                  <a:schemeClr val="tx1"/>
                </a:solidFill>
              </a:rPr>
              <a:t> :  La Buona Scuola</a:t>
            </a:r>
          </a:p>
          <a:p>
            <a:r>
              <a:rPr lang="it-IT" sz="2200" dirty="0" smtClean="0">
                <a:solidFill>
                  <a:schemeClr val="tx1"/>
                </a:solidFill>
                <a:hlinkClick r:id="rId6"/>
              </a:rPr>
              <a:t>Nota MIUR 1738 del 2 marzo 2015</a:t>
            </a:r>
            <a:r>
              <a:rPr lang="it-IT" sz="2200" dirty="0" smtClean="0">
                <a:solidFill>
                  <a:schemeClr val="tx1"/>
                </a:solidFill>
              </a:rPr>
              <a:t>  : orientamenti per l’elaborazione del Rapporto di Autovalutazione</a:t>
            </a:r>
          </a:p>
          <a:p>
            <a:r>
              <a:rPr lang="it-IT" sz="2200" dirty="0" smtClean="0">
                <a:solidFill>
                  <a:schemeClr val="tx1"/>
                </a:solidFill>
                <a:hlinkClick r:id="rId6"/>
              </a:rPr>
              <a:t>Nota MIUR 7904 del 1 settembre  2015</a:t>
            </a:r>
            <a:r>
              <a:rPr lang="it-IT" sz="2200" dirty="0" smtClean="0">
                <a:solidFill>
                  <a:schemeClr val="tx1"/>
                </a:solidFill>
              </a:rPr>
              <a:t> : RAV e </a:t>
            </a:r>
            <a:r>
              <a:rPr lang="it-IT" sz="2200" dirty="0" err="1" smtClean="0">
                <a:solidFill>
                  <a:schemeClr val="tx1"/>
                </a:solidFill>
              </a:rPr>
              <a:t>PdM</a:t>
            </a:r>
            <a:r>
              <a:rPr lang="it-IT" sz="2200" dirty="0" smtClean="0">
                <a:solidFill>
                  <a:schemeClr val="tx1"/>
                </a:solidFill>
              </a:rPr>
              <a:t> </a:t>
            </a:r>
          </a:p>
          <a:p>
            <a:pPr marL="457200" indent="-457200">
              <a:lnSpc>
                <a:spcPct val="120000"/>
              </a:lnSpc>
              <a:buFont typeface="+mj-lt"/>
              <a:buAutoNum type="arabicPeriod"/>
            </a:pPr>
            <a:endParaRPr lang="it-IT" sz="2200" dirty="0" smtClean="0">
              <a:solidFill>
                <a:schemeClr val="tx1"/>
              </a:solidFill>
            </a:endParaRPr>
          </a:p>
          <a:p>
            <a:endParaRPr lang="it-IT"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solidFill>
                  <a:srgbClr val="C00000"/>
                </a:solidFill>
              </a:rPr>
              <a:t>ATTIVITA’ LABORATORIALE</a:t>
            </a:r>
            <a:r>
              <a:rPr lang="it-IT" dirty="0"/>
              <a:t> </a:t>
            </a:r>
          </a:p>
        </p:txBody>
      </p:sp>
      <p:sp>
        <p:nvSpPr>
          <p:cNvPr id="3" name="Segnaposto contenuto 2"/>
          <p:cNvSpPr>
            <a:spLocks noGrp="1"/>
          </p:cNvSpPr>
          <p:nvPr>
            <p:ph idx="1"/>
          </p:nvPr>
        </p:nvSpPr>
        <p:spPr/>
        <p:txBody>
          <a:bodyPr>
            <a:normAutofit fontScale="92500" lnSpcReduction="20000"/>
          </a:bodyPr>
          <a:lstStyle/>
          <a:p>
            <a:pPr marL="514350" indent="-514350">
              <a:buAutoNum type="arabicParenR"/>
            </a:pPr>
            <a:r>
              <a:rPr lang="it-IT" sz="2400" dirty="0"/>
              <a:t>Nell’elaborazione del </a:t>
            </a:r>
            <a:r>
              <a:rPr lang="it-IT" sz="2400" dirty="0">
                <a:solidFill>
                  <a:srgbClr val="C00000"/>
                </a:solidFill>
              </a:rPr>
              <a:t>PDM</a:t>
            </a:r>
            <a:r>
              <a:rPr lang="it-IT" sz="2400" dirty="0"/>
              <a:t> del vostro Istituto indicate le </a:t>
            </a:r>
            <a:r>
              <a:rPr lang="it-IT" sz="2400" dirty="0">
                <a:solidFill>
                  <a:srgbClr val="C00000"/>
                </a:solidFill>
              </a:rPr>
              <a:t>priorità, i traguardi e gli obiettivi di processo </a:t>
            </a:r>
            <a:r>
              <a:rPr lang="it-IT" sz="2400" dirty="0"/>
              <a:t>relativi ai risultati scolastici</a:t>
            </a:r>
          </a:p>
          <a:p>
            <a:pPr marL="514350" indent="-514350">
              <a:buAutoNum type="arabicParenR" startAt="2"/>
            </a:pPr>
            <a:r>
              <a:rPr lang="it-IT" sz="2400" dirty="0"/>
              <a:t>Nell’elaborazione del </a:t>
            </a:r>
            <a:r>
              <a:rPr lang="it-IT" sz="2400" dirty="0">
                <a:solidFill>
                  <a:srgbClr val="C00000"/>
                </a:solidFill>
              </a:rPr>
              <a:t>RAV</a:t>
            </a:r>
            <a:r>
              <a:rPr lang="it-IT" sz="2400" dirty="0"/>
              <a:t> del vostro Istituto, </a:t>
            </a:r>
            <a:r>
              <a:rPr lang="it-IT" sz="2400" dirty="0">
                <a:solidFill>
                  <a:schemeClr val="tx1"/>
                </a:solidFill>
              </a:rPr>
              <a:t>individuate i punti di forza e di debolezza relativi </a:t>
            </a:r>
            <a:r>
              <a:rPr lang="it-IT" sz="2400" dirty="0">
                <a:solidFill>
                  <a:srgbClr val="C00000"/>
                </a:solidFill>
              </a:rPr>
              <a:t>al curricolo, alla progettazione e valutazione</a:t>
            </a:r>
          </a:p>
          <a:p>
            <a:pPr marL="0" indent="0">
              <a:buNone/>
            </a:pPr>
            <a:r>
              <a:rPr lang="it-IT" sz="2400" dirty="0"/>
              <a:t>3)  Nell’elaborazione del </a:t>
            </a:r>
            <a:r>
              <a:rPr lang="it-IT" sz="2400" dirty="0">
                <a:solidFill>
                  <a:srgbClr val="C00000"/>
                </a:solidFill>
              </a:rPr>
              <a:t>RAV </a:t>
            </a:r>
            <a:r>
              <a:rPr lang="it-IT" sz="2400" dirty="0"/>
              <a:t>del vostro Istituto    	individuate </a:t>
            </a:r>
            <a:r>
              <a:rPr lang="it-IT" sz="2400" dirty="0">
                <a:solidFill>
                  <a:schemeClr val="tx1"/>
                </a:solidFill>
              </a:rPr>
              <a:t>i punti di forza e di debolezza 	nell’ambito dell’ </a:t>
            </a:r>
            <a:r>
              <a:rPr lang="it-IT" sz="2400" dirty="0">
                <a:solidFill>
                  <a:srgbClr val="C00000"/>
                </a:solidFill>
              </a:rPr>
              <a:t>Inclusione e 	differenziazione </a:t>
            </a:r>
            <a:endParaRPr lang="it-IT" dirty="0">
              <a:solidFill>
                <a:srgbClr val="C00000"/>
              </a:solidFill>
            </a:endParaRPr>
          </a:p>
          <a:p>
            <a:pPr algn="just"/>
            <a:endParaRPr lang="it-IT"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DPR 80/2013</a:t>
            </a:r>
          </a:p>
        </p:txBody>
      </p:sp>
      <p:sp>
        <p:nvSpPr>
          <p:cNvPr id="3" name="Segnaposto contenuto 2"/>
          <p:cNvSpPr>
            <a:spLocks noGrp="1"/>
          </p:cNvSpPr>
          <p:nvPr>
            <p:ph idx="1"/>
          </p:nvPr>
        </p:nvSpPr>
        <p:spPr/>
        <p:txBody>
          <a:bodyPr>
            <a:normAutofit/>
          </a:bodyPr>
          <a:lstStyle/>
          <a:p>
            <a:pPr marL="0" indent="0" algn="just">
              <a:buNone/>
            </a:pPr>
            <a:r>
              <a:rPr lang="it-IT" sz="2000" dirty="0"/>
              <a:t>L’</a:t>
            </a:r>
            <a:r>
              <a:rPr lang="it-IT" sz="2000" dirty="0">
                <a:solidFill>
                  <a:srgbClr val="C00000"/>
                </a:solidFill>
              </a:rPr>
              <a:t>obiettivo</a:t>
            </a:r>
            <a:r>
              <a:rPr lang="it-IT" sz="2000" dirty="0"/>
              <a:t> è quello di stimolare ogni istituzione scolastica a dare il meglio di sé, a raggiungere </a:t>
            </a:r>
            <a:r>
              <a:rPr lang="it-IT" sz="2000" dirty="0">
                <a:solidFill>
                  <a:srgbClr val="C00000"/>
                </a:solidFill>
              </a:rPr>
              <a:t>standard ottimali di funzionamento</a:t>
            </a:r>
            <a:r>
              <a:rPr lang="it-IT" sz="2000" dirty="0"/>
              <a:t> (che dovranno però essere esplicitati), a produrre risultati soddisfacenti in termini di apprendimento degli allievi, pur tenendo conto dei diversi contesti </a:t>
            </a:r>
          </a:p>
          <a:p>
            <a:endParaRPr lang="it-IT" dirty="0"/>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solidFill>
                  <a:srgbClr val="C00000"/>
                </a:solidFill>
              </a:rPr>
              <a:t>I SOGGETTI DELLA VALUTAZIONE </a:t>
            </a:r>
          </a:p>
        </p:txBody>
      </p:sp>
      <p:sp>
        <p:nvSpPr>
          <p:cNvPr id="3" name="Segnaposto contenuto 2"/>
          <p:cNvSpPr>
            <a:spLocks noGrp="1"/>
          </p:cNvSpPr>
          <p:nvPr>
            <p:ph idx="1"/>
          </p:nvPr>
        </p:nvSpPr>
        <p:spPr/>
        <p:txBody>
          <a:bodyPr>
            <a:noAutofit/>
          </a:bodyPr>
          <a:lstStyle/>
          <a:p>
            <a:pPr marL="0" indent="0">
              <a:buNone/>
            </a:pPr>
            <a:r>
              <a:rPr lang="it-IT" sz="2000" dirty="0"/>
              <a:t>Il provvedimento definisce i </a:t>
            </a:r>
            <a:r>
              <a:rPr lang="it-IT" sz="2000" dirty="0">
                <a:solidFill>
                  <a:srgbClr val="C00000"/>
                </a:solidFill>
              </a:rPr>
              <a:t>soggetti </a:t>
            </a:r>
            <a:r>
              <a:rPr lang="it-IT" sz="2000" dirty="0"/>
              <a:t>coinvolti nella valutazione: </a:t>
            </a:r>
          </a:p>
          <a:p>
            <a:pPr marL="0" indent="0">
              <a:buNone/>
            </a:pPr>
            <a:r>
              <a:rPr lang="it-IT" sz="2000" dirty="0"/>
              <a:t>l’</a:t>
            </a:r>
            <a:r>
              <a:rPr lang="it-IT" sz="2000" dirty="0">
                <a:solidFill>
                  <a:srgbClr val="C00000"/>
                </a:solidFill>
              </a:rPr>
              <a:t>Invalsi </a:t>
            </a:r>
            <a:r>
              <a:rPr lang="it-IT" sz="2000" dirty="0">
                <a:solidFill>
                  <a:schemeClr val="tx1"/>
                </a:solidFill>
              </a:rPr>
              <a:t>(Istituto Nazionale per la valutazione del sistema educativo di istruzione e formazione) </a:t>
            </a:r>
            <a:r>
              <a:rPr lang="it-IT" sz="2000" dirty="0"/>
              <a:t>, che assicura il coordinamento funzionale del SNV</a:t>
            </a:r>
          </a:p>
          <a:p>
            <a:pPr marL="0" indent="0">
              <a:buNone/>
            </a:pPr>
            <a:r>
              <a:rPr lang="it-IT" sz="2000" dirty="0"/>
              <a:t>l’</a:t>
            </a:r>
            <a:r>
              <a:rPr lang="it-IT" sz="2000" dirty="0">
                <a:solidFill>
                  <a:srgbClr val="C00000"/>
                </a:solidFill>
              </a:rPr>
              <a:t>Indire</a:t>
            </a:r>
            <a:r>
              <a:rPr lang="it-IT" sz="2000" dirty="0"/>
              <a:t> ( Istituto nazionale di Documentazione Innovazione e Ricerca Educativa ) ed il </a:t>
            </a:r>
            <a:r>
              <a:rPr lang="it-IT" sz="2000" dirty="0">
                <a:solidFill>
                  <a:srgbClr val="C00000"/>
                </a:solidFill>
              </a:rPr>
              <a:t>contingente ispettivo </a:t>
            </a:r>
          </a:p>
          <a:p>
            <a:pPr marL="0" indent="0">
              <a:buNone/>
            </a:pPr>
            <a:r>
              <a:rPr lang="it-IT" sz="2000" dirty="0"/>
              <a:t>Concorrono all’attività di valutazione anche la Conferenza per il coordinamento funzionale del SNV ed i nuclei di valutazione esterna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LE FASI DELLA VALUTAZIONE </a:t>
            </a:r>
          </a:p>
        </p:txBody>
      </p:sp>
      <p:sp>
        <p:nvSpPr>
          <p:cNvPr id="3" name="Segnaposto contenuto 2"/>
          <p:cNvSpPr>
            <a:spLocks noGrp="1"/>
          </p:cNvSpPr>
          <p:nvPr>
            <p:ph idx="1"/>
          </p:nvPr>
        </p:nvSpPr>
        <p:spPr/>
        <p:txBody>
          <a:bodyPr>
            <a:normAutofit/>
          </a:bodyPr>
          <a:lstStyle/>
          <a:p>
            <a:pPr marL="0" indent="0">
              <a:buNone/>
            </a:pPr>
            <a:r>
              <a:rPr lang="it-IT" sz="2000" dirty="0"/>
              <a:t>Le </a:t>
            </a:r>
            <a:r>
              <a:rPr lang="it-IT" sz="2000" dirty="0">
                <a:solidFill>
                  <a:srgbClr val="C00000"/>
                </a:solidFill>
              </a:rPr>
              <a:t>fasi </a:t>
            </a:r>
            <a:r>
              <a:rPr lang="it-IT" sz="2000" dirty="0"/>
              <a:t>in cui si articola il processo di valutazione delle nostre  istituzioni scolastiche sono quattro: </a:t>
            </a:r>
          </a:p>
          <a:p>
            <a:pPr marL="0" indent="0">
              <a:buNone/>
            </a:pPr>
            <a:r>
              <a:rPr lang="it-IT" sz="2000" dirty="0"/>
              <a:t>1. </a:t>
            </a:r>
            <a:r>
              <a:rPr lang="it-IT" sz="2000" dirty="0">
                <a:solidFill>
                  <a:srgbClr val="C00000"/>
                </a:solidFill>
              </a:rPr>
              <a:t>Autovalutazione </a:t>
            </a:r>
            <a:r>
              <a:rPr lang="it-IT" sz="2000" dirty="0"/>
              <a:t>: le singole scuole si dotano di Gruppi di autovalutazione, compilano il Rapporto sull’Autovalutazione entro il mese di luglio individuando priorità strategiche e obiettivi di miglioramento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LE FASI DELLA VALUTAZIONE </a:t>
            </a:r>
          </a:p>
        </p:txBody>
      </p:sp>
      <p:sp>
        <p:nvSpPr>
          <p:cNvPr id="3" name="Segnaposto contenuto 2"/>
          <p:cNvSpPr>
            <a:spLocks noGrp="1"/>
          </p:cNvSpPr>
          <p:nvPr>
            <p:ph idx="1"/>
          </p:nvPr>
        </p:nvSpPr>
        <p:spPr/>
        <p:txBody>
          <a:bodyPr>
            <a:normAutofit/>
          </a:bodyPr>
          <a:lstStyle/>
          <a:p>
            <a:pPr marL="0" indent="0">
              <a:buNone/>
            </a:pPr>
            <a:r>
              <a:rPr lang="it-IT" sz="2000" dirty="0"/>
              <a:t>2. </a:t>
            </a:r>
            <a:r>
              <a:rPr lang="it-IT" sz="2000" dirty="0">
                <a:solidFill>
                  <a:srgbClr val="C00000"/>
                </a:solidFill>
              </a:rPr>
              <a:t>Valutazione esterna </a:t>
            </a:r>
            <a:r>
              <a:rPr lang="it-IT" sz="2000" dirty="0"/>
              <a:t>delle scuole da parte dei nuclei di valutazione esterna  secondo un protocollo adottato dalla Conferenza del SNV</a:t>
            </a:r>
          </a:p>
          <a:p>
            <a:pPr marL="0" indent="0">
              <a:buNone/>
            </a:pPr>
            <a:r>
              <a:rPr lang="it-IT" sz="2000" dirty="0"/>
              <a:t>Ogni anno vengono valutate circa 800 scuole, di cui il 7% scelte sulla base degli indicatori di efficienza ed efficacia individuati dall’Invalsi e l’altro 3% casualmente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LE FASI DELLA VALUTAZIONE </a:t>
            </a:r>
          </a:p>
        </p:txBody>
      </p:sp>
      <p:sp>
        <p:nvSpPr>
          <p:cNvPr id="3" name="Segnaposto contenuto 2"/>
          <p:cNvSpPr>
            <a:spLocks noGrp="1"/>
          </p:cNvSpPr>
          <p:nvPr>
            <p:ph idx="1"/>
          </p:nvPr>
        </p:nvSpPr>
        <p:spPr/>
        <p:txBody>
          <a:bodyPr>
            <a:normAutofit/>
          </a:bodyPr>
          <a:lstStyle/>
          <a:p>
            <a:pPr marL="0" indent="0">
              <a:buNone/>
            </a:pPr>
            <a:r>
              <a:rPr lang="it-IT" sz="2000" dirty="0">
                <a:solidFill>
                  <a:schemeClr val="tx1"/>
                </a:solidFill>
              </a:rPr>
              <a:t>3. </a:t>
            </a:r>
            <a:r>
              <a:rPr lang="it-IT" sz="2000" dirty="0">
                <a:solidFill>
                  <a:srgbClr val="C00000"/>
                </a:solidFill>
              </a:rPr>
              <a:t>Azioni di miglioramento </a:t>
            </a:r>
            <a:r>
              <a:rPr lang="it-IT" sz="2000" dirty="0"/>
              <a:t>che le scuole devono individuare ed attuare anche con il supporto dell’Indire o mediante la collaborazione con Università o Enti di ricerca</a:t>
            </a:r>
          </a:p>
          <a:p>
            <a:pPr marL="0" indent="0">
              <a:buNone/>
            </a:pPr>
            <a:r>
              <a:rPr lang="it-IT" sz="2000" dirty="0">
                <a:solidFill>
                  <a:schemeClr val="tx1"/>
                </a:solidFill>
              </a:rPr>
              <a:t>4. </a:t>
            </a:r>
            <a:r>
              <a:rPr lang="it-IT" sz="2000" dirty="0">
                <a:solidFill>
                  <a:srgbClr val="C00000"/>
                </a:solidFill>
              </a:rPr>
              <a:t>Rendicontazione sociale </a:t>
            </a:r>
            <a:r>
              <a:rPr lang="it-IT" sz="2000" dirty="0"/>
              <a:t>mediante la pubblicazione dei risultati raggiunti in un’ottica di trasparenza e di miglioramento del servizio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IL SISTEMA NAZIONALE </a:t>
            </a:r>
            <a:r>
              <a:rPr lang="it-IT" dirty="0" err="1">
                <a:solidFill>
                  <a:srgbClr val="C00000"/>
                </a:solidFill>
              </a:rPr>
              <a:t>DI</a:t>
            </a:r>
            <a:r>
              <a:rPr lang="it-IT" dirty="0">
                <a:solidFill>
                  <a:srgbClr val="C00000"/>
                </a:solidFill>
              </a:rPr>
              <a:t> VALUTAZIONE </a:t>
            </a:r>
          </a:p>
        </p:txBody>
      </p:sp>
      <p:sp>
        <p:nvSpPr>
          <p:cNvPr id="3" name="Segnaposto contenuto 2"/>
          <p:cNvSpPr>
            <a:spLocks noGrp="1"/>
          </p:cNvSpPr>
          <p:nvPr>
            <p:ph idx="1"/>
          </p:nvPr>
        </p:nvSpPr>
        <p:spPr/>
        <p:txBody>
          <a:bodyPr>
            <a:noAutofit/>
          </a:bodyPr>
          <a:lstStyle/>
          <a:p>
            <a:pPr marL="0" indent="0">
              <a:buNone/>
            </a:pPr>
            <a:r>
              <a:rPr lang="it-IT" sz="2000" dirty="0"/>
              <a:t>Il Sistema nazionale di valutazione (istituito con il D.L. 225 del 2010 e definito con il DPR 80/2013) costituisce una </a:t>
            </a:r>
            <a:r>
              <a:rPr lang="it-IT" sz="2000" dirty="0">
                <a:solidFill>
                  <a:srgbClr val="C00000"/>
                </a:solidFill>
              </a:rPr>
              <a:t>risorsa strategica :</a:t>
            </a:r>
          </a:p>
          <a:p>
            <a:r>
              <a:rPr lang="it-IT" sz="2000" dirty="0"/>
              <a:t>per orientare le politiche scolastiche e formative alla </a:t>
            </a:r>
            <a:r>
              <a:rPr lang="it-IT" sz="2000" dirty="0">
                <a:solidFill>
                  <a:srgbClr val="C00000"/>
                </a:solidFill>
              </a:rPr>
              <a:t>crescita culturale, economica e sociale </a:t>
            </a:r>
            <a:r>
              <a:rPr lang="it-IT" sz="2000" dirty="0"/>
              <a:t>del Paese e per favorire la piena attuazione dell’</a:t>
            </a:r>
            <a:r>
              <a:rPr lang="it-IT" sz="2000" dirty="0">
                <a:solidFill>
                  <a:srgbClr val="C00000"/>
                </a:solidFill>
              </a:rPr>
              <a:t>autonomia </a:t>
            </a:r>
            <a:r>
              <a:rPr lang="it-IT" sz="2000" dirty="0"/>
              <a:t>delle istituzioni scolastiche </a:t>
            </a:r>
          </a:p>
          <a:p>
            <a:r>
              <a:rPr lang="it-IT" sz="2000" dirty="0"/>
              <a:t>per migliorare la </a:t>
            </a:r>
            <a:r>
              <a:rPr lang="it-IT" sz="2000" dirty="0">
                <a:solidFill>
                  <a:srgbClr val="C00000"/>
                </a:solidFill>
              </a:rPr>
              <a:t>qualità </a:t>
            </a:r>
            <a:r>
              <a:rPr lang="it-IT" sz="2000" dirty="0"/>
              <a:t>dell'offerta formativa e degli apprendimenti</a:t>
            </a:r>
          </a:p>
          <a:p>
            <a:pPr marL="0" indent="0">
              <a:buNone/>
            </a:pPr>
            <a:r>
              <a:rPr lang="it-IT" sz="2000" dirty="0">
                <a:solidFill>
                  <a:srgbClr val="C00000"/>
                </a:solidFill>
              </a:rPr>
              <a:t> Il SNV valuta l’efficienza e l’efficacia del sistema educativo di istruzione e formazione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a:solidFill>
                  <a:srgbClr val="C00000"/>
                </a:solidFill>
              </a:rPr>
              <a:t>IL SISTEMA NAZIONALE </a:t>
            </a:r>
            <a:r>
              <a:rPr lang="it-IT" sz="3600" dirty="0" err="1">
                <a:solidFill>
                  <a:srgbClr val="C00000"/>
                </a:solidFill>
              </a:rPr>
              <a:t>DI</a:t>
            </a:r>
            <a:r>
              <a:rPr lang="it-IT" sz="3600" dirty="0">
                <a:solidFill>
                  <a:srgbClr val="C00000"/>
                </a:solidFill>
              </a:rPr>
              <a:t> VALUTAZIONE </a:t>
            </a:r>
          </a:p>
        </p:txBody>
      </p:sp>
      <p:sp>
        <p:nvSpPr>
          <p:cNvPr id="3" name="Segnaposto contenuto 2"/>
          <p:cNvSpPr>
            <a:spLocks noGrp="1"/>
          </p:cNvSpPr>
          <p:nvPr>
            <p:ph idx="1"/>
          </p:nvPr>
        </p:nvSpPr>
        <p:spPr/>
        <p:txBody>
          <a:bodyPr>
            <a:normAutofit/>
          </a:bodyPr>
          <a:lstStyle/>
          <a:p>
            <a:pPr marL="0" indent="0">
              <a:buNone/>
            </a:pPr>
            <a:r>
              <a:rPr lang="it-IT" sz="2000" dirty="0"/>
              <a:t>Il </a:t>
            </a:r>
            <a:r>
              <a:rPr lang="it-IT" sz="2000" dirty="0">
                <a:solidFill>
                  <a:srgbClr val="C00000"/>
                </a:solidFill>
              </a:rPr>
              <a:t>SNV</a:t>
            </a:r>
            <a:r>
              <a:rPr lang="it-IT" sz="2000" dirty="0"/>
              <a:t> fornirà i dati delle valutazioni ai Direttori degli Uffici Scolastici Regionali ai fini della valutazione dei Dirigenti scolastici secondo gli indicatori individuati dall’Invalsi</a:t>
            </a:r>
          </a:p>
          <a:p>
            <a:pPr marL="0" indent="0">
              <a:buNone/>
            </a:pPr>
            <a:r>
              <a:rPr lang="it-IT" sz="2000" dirty="0"/>
              <a:t>Le </a:t>
            </a:r>
            <a:r>
              <a:rPr lang="it-IT" sz="2000" dirty="0">
                <a:solidFill>
                  <a:srgbClr val="C00000"/>
                </a:solidFill>
              </a:rPr>
              <a:t>azioni di miglioramento </a:t>
            </a:r>
            <a:r>
              <a:rPr lang="it-IT" sz="2000" dirty="0"/>
              <a:t>con i risultati conseguiti dalle singole scuole costituiranno un punto fondamentale per l’attribuzione ai Dirigenti scolastici dei successivi incarichi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IL PERCORSO </a:t>
            </a:r>
            <a:r>
              <a:rPr lang="it-IT" dirty="0" err="1">
                <a:solidFill>
                  <a:srgbClr val="C00000"/>
                </a:solidFill>
              </a:rPr>
              <a:t>DI</a:t>
            </a:r>
            <a:r>
              <a:rPr lang="it-IT" dirty="0">
                <a:solidFill>
                  <a:srgbClr val="C00000"/>
                </a:solidFill>
              </a:rPr>
              <a:t> AUTOVALUTAZIONE NEL SNV</a:t>
            </a:r>
          </a:p>
        </p:txBody>
      </p:sp>
      <p:pic>
        <p:nvPicPr>
          <p:cNvPr id="1027" name="Picture 3"/>
          <p:cNvPicPr>
            <a:picLocks noGrp="1" noChangeAspect="1" noChangeArrowheads="1"/>
          </p:cNvPicPr>
          <p:nvPr>
            <p:ph idx="1"/>
          </p:nvPr>
        </p:nvPicPr>
        <p:blipFill>
          <a:blip r:embed="rId2"/>
          <a:srcRect/>
          <a:stretch>
            <a:fillRect/>
          </a:stretch>
        </p:blipFill>
        <p:spPr bwMode="auto">
          <a:xfrm>
            <a:off x="1742537" y="1935832"/>
            <a:ext cx="6994525" cy="464347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GLI STRUMENTI DEL RAV</a:t>
            </a:r>
          </a:p>
        </p:txBody>
      </p:sp>
      <p:sp>
        <p:nvSpPr>
          <p:cNvPr id="3" name="Segnaposto contenuto 2"/>
          <p:cNvSpPr>
            <a:spLocks noGrp="1"/>
          </p:cNvSpPr>
          <p:nvPr>
            <p:ph idx="1"/>
          </p:nvPr>
        </p:nvSpPr>
        <p:spPr/>
        <p:txBody>
          <a:bodyPr>
            <a:normAutofit/>
          </a:bodyPr>
          <a:lstStyle/>
          <a:p>
            <a:r>
              <a:rPr lang="it-IT" sz="2000" dirty="0"/>
              <a:t>Domande guida (= riflessione su risultati, punti di forza e debolezza) </a:t>
            </a:r>
          </a:p>
          <a:p>
            <a:r>
              <a:rPr lang="it-IT" sz="2000" dirty="0"/>
              <a:t>Indicatori (= confronto con valori esterni) </a:t>
            </a:r>
          </a:p>
          <a:p>
            <a:r>
              <a:rPr lang="it-IT" sz="2000" dirty="0"/>
              <a:t>Rubrica di valutazione (= livelli 1,3,5,7) (livelli 2,4,6 lasciati alla discrezionalità della scuola)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PERCORSO FORMATIVO</a:t>
            </a:r>
          </a:p>
        </p:txBody>
      </p:sp>
      <p:sp>
        <p:nvSpPr>
          <p:cNvPr id="3" name="Segnaposto contenuto 2"/>
          <p:cNvSpPr>
            <a:spLocks noGrp="1"/>
          </p:cNvSpPr>
          <p:nvPr>
            <p:ph idx="1"/>
          </p:nvPr>
        </p:nvSpPr>
        <p:spPr>
          <a:xfrm>
            <a:off x="1785918" y="2000240"/>
            <a:ext cx="6995120" cy="4497363"/>
          </a:xfrm>
        </p:spPr>
        <p:txBody>
          <a:bodyPr>
            <a:normAutofit/>
          </a:bodyPr>
          <a:lstStyle/>
          <a:p>
            <a:r>
              <a:rPr lang="it-IT" sz="2200" dirty="0"/>
              <a:t>Breve presentazione</a:t>
            </a:r>
          </a:p>
          <a:p>
            <a:r>
              <a:rPr lang="it-IT" sz="2200" dirty="0"/>
              <a:t>Il DPR  80/2013</a:t>
            </a:r>
          </a:p>
          <a:p>
            <a:r>
              <a:rPr lang="it-IT" sz="2200" dirty="0"/>
              <a:t>I soggetti della valutazione</a:t>
            </a:r>
          </a:p>
          <a:p>
            <a:r>
              <a:rPr lang="it-IT" sz="2200" b="1" dirty="0"/>
              <a:t>Le fasi della valutazione</a:t>
            </a:r>
          </a:p>
          <a:p>
            <a:r>
              <a:rPr lang="it-IT" sz="2200" dirty="0"/>
              <a:t>Il Sistema Nazionale di Valutazione</a:t>
            </a:r>
          </a:p>
          <a:p>
            <a:r>
              <a:rPr lang="it-IT" sz="2200" dirty="0"/>
              <a:t>Il percorso di autovalutazione nel SNV</a:t>
            </a:r>
          </a:p>
          <a:p>
            <a:r>
              <a:rPr lang="it-IT" sz="2200" b="1" dirty="0"/>
              <a:t>Strumenti, sezioni, format del RAV </a:t>
            </a:r>
          </a:p>
          <a:p>
            <a:r>
              <a:rPr lang="it-IT" sz="2200" dirty="0"/>
              <a:t>I nuclei interni di </a:t>
            </a:r>
            <a:r>
              <a:rPr lang="it-IT" sz="2200" dirty="0" smtClean="0"/>
              <a:t>valutazione</a:t>
            </a:r>
            <a:endParaRPr lang="it-IT"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LE 5 SEZIONI DEL RAV</a:t>
            </a:r>
          </a:p>
        </p:txBody>
      </p:sp>
      <p:sp>
        <p:nvSpPr>
          <p:cNvPr id="3" name="Segnaposto contenuto 2"/>
          <p:cNvSpPr>
            <a:spLocks noGrp="1"/>
          </p:cNvSpPr>
          <p:nvPr>
            <p:ph idx="1"/>
          </p:nvPr>
        </p:nvSpPr>
        <p:spPr/>
        <p:txBody>
          <a:bodyPr>
            <a:normAutofit/>
          </a:bodyPr>
          <a:lstStyle/>
          <a:p>
            <a:pPr marL="0" indent="0">
              <a:buNone/>
            </a:pPr>
            <a:r>
              <a:rPr lang="it-IT" sz="2000" dirty="0"/>
              <a:t>Il RAV è articolato in </a:t>
            </a:r>
            <a:r>
              <a:rPr lang="it-IT" sz="2000" dirty="0">
                <a:solidFill>
                  <a:srgbClr val="C00000"/>
                </a:solidFill>
              </a:rPr>
              <a:t>5 sezioni</a:t>
            </a:r>
            <a:r>
              <a:rPr lang="it-IT" sz="2000" dirty="0"/>
              <a:t>: </a:t>
            </a:r>
          </a:p>
          <a:p>
            <a:pPr marL="514350" indent="-514350">
              <a:buAutoNum type="arabicParenR"/>
            </a:pPr>
            <a:r>
              <a:rPr lang="it-IT" sz="2000" dirty="0"/>
              <a:t>Contesto e risorse</a:t>
            </a:r>
          </a:p>
          <a:p>
            <a:pPr marL="514350" indent="-514350">
              <a:buAutoNum type="arabicParenR"/>
            </a:pPr>
            <a:r>
              <a:rPr lang="it-IT" sz="2000" dirty="0"/>
              <a:t>Esiti degli studenti</a:t>
            </a:r>
          </a:p>
          <a:p>
            <a:pPr marL="514350" indent="-514350">
              <a:buAutoNum type="arabicParenR"/>
            </a:pPr>
            <a:r>
              <a:rPr lang="it-IT" sz="2000" dirty="0"/>
              <a:t>Processi messi in atto dalla scuola</a:t>
            </a:r>
          </a:p>
          <a:p>
            <a:pPr marL="514350" indent="-514350">
              <a:buAutoNum type="arabicParenR"/>
            </a:pPr>
            <a:r>
              <a:rPr lang="it-IT" sz="2000" dirty="0"/>
              <a:t>Processo di autovalutazione</a:t>
            </a:r>
          </a:p>
          <a:p>
            <a:pPr marL="514350" indent="-514350">
              <a:buAutoNum type="arabicParenR"/>
            </a:pPr>
            <a:r>
              <a:rPr lang="it-IT" sz="2000" dirty="0"/>
              <a:t>Individuazione delle priorità</a:t>
            </a:r>
          </a:p>
          <a:p>
            <a:pPr marL="0" indent="0">
              <a:buNone/>
            </a:pPr>
            <a:r>
              <a:rPr lang="it-IT" sz="2000" dirty="0">
                <a:solidFill>
                  <a:srgbClr val="C00000"/>
                </a:solidFill>
              </a:rPr>
              <a:t>49 indicatori </a:t>
            </a:r>
            <a:r>
              <a:rPr lang="it-IT" sz="2000" dirty="0"/>
              <a:t>che consentono alla scuola di confrontare la propria situazione con valori di riferimento esterni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FORMAT DEL RAV: CINQUE SEZIONI, QUATTRO PARTI</a:t>
            </a:r>
          </a:p>
        </p:txBody>
      </p:sp>
      <p:pic>
        <p:nvPicPr>
          <p:cNvPr id="2050" name="Picture 2"/>
          <p:cNvPicPr>
            <a:picLocks noGrp="1" noChangeAspect="1" noChangeArrowheads="1"/>
          </p:cNvPicPr>
          <p:nvPr>
            <p:ph idx="1"/>
          </p:nvPr>
        </p:nvPicPr>
        <p:blipFill>
          <a:blip r:embed="rId2"/>
          <a:stretch>
            <a:fillRect/>
          </a:stretch>
        </p:blipFill>
        <p:spPr bwMode="auto">
          <a:xfrm>
            <a:off x="2214169" y="2276872"/>
            <a:ext cx="6051261" cy="37782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PARTE DESCRITTIVA</a:t>
            </a:r>
          </a:p>
        </p:txBody>
      </p:sp>
      <p:pic>
        <p:nvPicPr>
          <p:cNvPr id="3074" name="Picture 2"/>
          <p:cNvPicPr>
            <a:picLocks noGrp="1" noChangeAspect="1" noChangeArrowheads="1"/>
          </p:cNvPicPr>
          <p:nvPr>
            <p:ph idx="1"/>
          </p:nvPr>
        </p:nvPicPr>
        <p:blipFill>
          <a:blip r:embed="rId2"/>
          <a:stretch>
            <a:fillRect/>
          </a:stretch>
        </p:blipFill>
        <p:spPr bwMode="auto">
          <a:xfrm>
            <a:off x="1943100" y="2383044"/>
            <a:ext cx="6591300" cy="327936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PARTE VALUTATIVA</a:t>
            </a:r>
          </a:p>
        </p:txBody>
      </p:sp>
      <p:pic>
        <p:nvPicPr>
          <p:cNvPr id="4098" name="Picture 2"/>
          <p:cNvPicPr>
            <a:picLocks noGrp="1" noChangeAspect="1" noChangeArrowheads="1"/>
          </p:cNvPicPr>
          <p:nvPr>
            <p:ph idx="1"/>
          </p:nvPr>
        </p:nvPicPr>
        <p:blipFill>
          <a:blip r:embed="rId2"/>
          <a:stretch>
            <a:fillRect/>
          </a:stretch>
        </p:blipFill>
        <p:spPr bwMode="auto">
          <a:xfrm>
            <a:off x="1943100" y="2355739"/>
            <a:ext cx="6591300" cy="3333971"/>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PARTE METODOLOGICO-RIFLESSIVA</a:t>
            </a:r>
          </a:p>
        </p:txBody>
      </p:sp>
      <p:pic>
        <p:nvPicPr>
          <p:cNvPr id="5122" name="Picture 2"/>
          <p:cNvPicPr>
            <a:picLocks noGrp="1" noChangeAspect="1" noChangeArrowheads="1"/>
          </p:cNvPicPr>
          <p:nvPr>
            <p:ph idx="1"/>
          </p:nvPr>
        </p:nvPicPr>
        <p:blipFill>
          <a:blip r:embed="rId2"/>
          <a:stretch>
            <a:fillRect/>
          </a:stretch>
        </p:blipFill>
        <p:spPr bwMode="auto">
          <a:xfrm>
            <a:off x="2288684" y="2133600"/>
            <a:ext cx="5900132" cy="37782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PARTE PROATTIVA </a:t>
            </a:r>
            <a:endParaRPr lang="it-IT" dirty="0"/>
          </a:p>
        </p:txBody>
      </p:sp>
      <p:pic>
        <p:nvPicPr>
          <p:cNvPr id="1026" name="Picture 2"/>
          <p:cNvPicPr>
            <a:picLocks noGrp="1" noChangeAspect="1" noChangeArrowheads="1"/>
          </p:cNvPicPr>
          <p:nvPr>
            <p:ph idx="1"/>
          </p:nvPr>
        </p:nvPicPr>
        <p:blipFill>
          <a:blip r:embed="rId2"/>
          <a:stretch>
            <a:fillRect/>
          </a:stretch>
        </p:blipFill>
        <p:spPr bwMode="auto">
          <a:xfrm>
            <a:off x="2553382" y="2133600"/>
            <a:ext cx="5370735" cy="37782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PARTE PROATTIVA </a:t>
            </a:r>
          </a:p>
        </p:txBody>
      </p:sp>
      <p:sp>
        <p:nvSpPr>
          <p:cNvPr id="3" name="Segnaposto contenuto 2"/>
          <p:cNvSpPr>
            <a:spLocks noGrp="1"/>
          </p:cNvSpPr>
          <p:nvPr>
            <p:ph idx="1"/>
          </p:nvPr>
        </p:nvSpPr>
        <p:spPr/>
        <p:txBody>
          <a:bodyPr>
            <a:normAutofit/>
          </a:bodyPr>
          <a:lstStyle/>
          <a:p>
            <a:pPr marL="0" indent="0">
              <a:buNone/>
            </a:pPr>
            <a:r>
              <a:rPr lang="it-IT" sz="2000" dirty="0"/>
              <a:t>La parte proattiva è di carattere </a:t>
            </a:r>
            <a:r>
              <a:rPr lang="it-IT" sz="2000" dirty="0">
                <a:solidFill>
                  <a:srgbClr val="C00000"/>
                </a:solidFill>
              </a:rPr>
              <a:t>strategico </a:t>
            </a:r>
            <a:r>
              <a:rPr lang="it-IT" sz="2000" dirty="0"/>
              <a:t>per l’avvio del cambiamento allo scopo di migliorare la situazione esistente </a:t>
            </a:r>
          </a:p>
          <a:p>
            <a:pPr marL="0" indent="0">
              <a:buNone/>
            </a:pPr>
            <a:r>
              <a:rPr lang="it-IT" sz="2000" dirty="0"/>
              <a:t>Prevede l’individuazione di </a:t>
            </a:r>
            <a:r>
              <a:rPr lang="it-IT" sz="2000" dirty="0">
                <a:solidFill>
                  <a:srgbClr val="C00000"/>
                </a:solidFill>
              </a:rPr>
              <a:t>priorità ed obiettivi  </a:t>
            </a:r>
            <a:r>
              <a:rPr lang="it-IT" sz="2000" dirty="0"/>
              <a:t>: le priorità sono riferite agli esiti degli studenti e gli obiettivi sono di processo che porteranno ai traguardi di lungo periodo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AUTOVALUTAZIONE</a:t>
            </a:r>
          </a:p>
        </p:txBody>
      </p:sp>
      <p:pic>
        <p:nvPicPr>
          <p:cNvPr id="6146" name="Picture 2"/>
          <p:cNvPicPr>
            <a:picLocks noGrp="1" noChangeAspect="1" noChangeArrowheads="1"/>
          </p:cNvPicPr>
          <p:nvPr>
            <p:ph idx="1"/>
          </p:nvPr>
        </p:nvPicPr>
        <p:blipFill>
          <a:blip r:embed="rId2"/>
          <a:stretch>
            <a:fillRect/>
          </a:stretch>
        </p:blipFill>
        <p:spPr bwMode="auto">
          <a:xfrm>
            <a:off x="1943100" y="2201304"/>
            <a:ext cx="6591300" cy="364284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OBIETTIVI DELL’AUTOVALUTAZIONE</a:t>
            </a:r>
          </a:p>
        </p:txBody>
      </p:sp>
      <p:sp>
        <p:nvSpPr>
          <p:cNvPr id="3" name="Segnaposto contenuto 2"/>
          <p:cNvSpPr>
            <a:spLocks noGrp="1"/>
          </p:cNvSpPr>
          <p:nvPr>
            <p:ph idx="1"/>
          </p:nvPr>
        </p:nvSpPr>
        <p:spPr/>
        <p:txBody>
          <a:bodyPr>
            <a:normAutofit/>
          </a:bodyPr>
          <a:lstStyle/>
          <a:p>
            <a:r>
              <a:rPr lang="it-IT" sz="2000" dirty="0"/>
              <a:t>Valutare l’adeguatezza del modello organizzativo adottato dalla scuola </a:t>
            </a:r>
          </a:p>
          <a:p>
            <a:r>
              <a:rPr lang="it-IT" sz="2000" dirty="0"/>
              <a:t>Coinvolgere e motivare tutto il personale </a:t>
            </a:r>
          </a:p>
          <a:p>
            <a:r>
              <a:rPr lang="it-IT" sz="2000" dirty="0"/>
              <a:t>Conoscere i punti forti e le aree deboli </a:t>
            </a:r>
          </a:p>
          <a:p>
            <a:r>
              <a:rPr lang="it-IT" sz="2000" dirty="0"/>
              <a:t>Sviluppare progetti di miglioramento a partire dalle priorità </a:t>
            </a:r>
          </a:p>
          <a:p>
            <a:r>
              <a:rPr lang="it-IT" sz="2000" dirty="0"/>
              <a:t>Misurare i progressi nel tempo </a:t>
            </a:r>
          </a:p>
          <a:p>
            <a:r>
              <a:rPr lang="it-IT" sz="2000" dirty="0"/>
              <a:t>Migliorare l'efficienza della gestione </a:t>
            </a:r>
          </a:p>
          <a:p>
            <a:r>
              <a:rPr lang="it-IT" sz="2000" dirty="0"/>
              <a:t>Migliorare i servizi per gli utenti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IL RISULTATO DELL’AUTOVALUTAZIONE</a:t>
            </a:r>
          </a:p>
        </p:txBody>
      </p:sp>
      <p:sp>
        <p:nvSpPr>
          <p:cNvPr id="3" name="Segnaposto contenuto 2"/>
          <p:cNvSpPr>
            <a:spLocks noGrp="1"/>
          </p:cNvSpPr>
          <p:nvPr>
            <p:ph idx="1"/>
          </p:nvPr>
        </p:nvSpPr>
        <p:spPr/>
        <p:txBody>
          <a:bodyPr>
            <a:normAutofit/>
          </a:bodyPr>
          <a:lstStyle/>
          <a:p>
            <a:pPr marL="0" indent="0">
              <a:buNone/>
            </a:pPr>
            <a:r>
              <a:rPr lang="it-IT" sz="2000" dirty="0"/>
              <a:t>Alla fine dell’autovalutazione, qualunque sia l’approccio utilizzato, l’organizzazione dovrà disporre di un documento contenente i risultati della diagnosi: </a:t>
            </a:r>
          </a:p>
          <a:p>
            <a:r>
              <a:rPr lang="it-IT" sz="2000" dirty="0"/>
              <a:t>Punti di forza </a:t>
            </a:r>
          </a:p>
          <a:p>
            <a:r>
              <a:rPr lang="it-IT" sz="2000" dirty="0"/>
              <a:t>Punti di debolezza </a:t>
            </a:r>
          </a:p>
          <a:p>
            <a:pPr marL="0" indent="0">
              <a:buNone/>
            </a:pPr>
            <a:r>
              <a:rPr lang="it-IT" sz="2000" dirty="0"/>
              <a:t>L’analisi di questi risultati consente all’organizzazione di avviare il Ciclo di miglioramento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PERCORSO FORMATIVO</a:t>
            </a:r>
          </a:p>
        </p:txBody>
      </p:sp>
      <p:sp>
        <p:nvSpPr>
          <p:cNvPr id="3" name="Segnaposto contenuto 2"/>
          <p:cNvSpPr>
            <a:spLocks noGrp="1"/>
          </p:cNvSpPr>
          <p:nvPr>
            <p:ph idx="1"/>
          </p:nvPr>
        </p:nvSpPr>
        <p:spPr/>
        <p:txBody>
          <a:bodyPr>
            <a:noAutofit/>
          </a:bodyPr>
          <a:lstStyle/>
          <a:p>
            <a:r>
              <a:rPr lang="it-IT" sz="2000" dirty="0" smtClean="0"/>
              <a:t>La valutazione esterna ed il nucleo esterno di valutazione</a:t>
            </a:r>
            <a:r>
              <a:rPr lang="it-IT" sz="2000" b="1" dirty="0" smtClean="0"/>
              <a:t> </a:t>
            </a:r>
          </a:p>
          <a:p>
            <a:r>
              <a:rPr lang="it-IT" sz="2000" b="1" dirty="0" smtClean="0"/>
              <a:t>Il piano di miglioramento </a:t>
            </a:r>
          </a:p>
          <a:p>
            <a:r>
              <a:rPr lang="it-IT" sz="2000" b="1" dirty="0" smtClean="0"/>
              <a:t>La rendicontazione sociale </a:t>
            </a:r>
          </a:p>
          <a:p>
            <a:r>
              <a:rPr lang="it-IT" sz="2000" dirty="0" smtClean="0"/>
              <a:t>La </a:t>
            </a:r>
            <a:r>
              <a:rPr lang="it-IT" sz="2000" dirty="0"/>
              <a:t>Direttiva ministeriale  del 18 agosto 2016 n. 36 </a:t>
            </a:r>
          </a:p>
          <a:p>
            <a:r>
              <a:rPr lang="it-IT" sz="2000" dirty="0"/>
              <a:t>Il Portfolio del DS </a:t>
            </a:r>
          </a:p>
          <a:p>
            <a:r>
              <a:rPr lang="it-IT" sz="2000" dirty="0"/>
              <a:t>La valutazione della dirigenza scolastica </a:t>
            </a:r>
          </a:p>
          <a:p>
            <a:r>
              <a:rPr lang="it-IT" sz="2000" dirty="0" smtClean="0"/>
              <a:t>L’INVALSI</a:t>
            </a:r>
          </a:p>
          <a:p>
            <a:r>
              <a:rPr lang="it-IT" sz="2000" dirty="0" smtClean="0"/>
              <a:t>La Direttiva Ministeriale 11/2014</a:t>
            </a:r>
          </a:p>
          <a:p>
            <a:endParaRPr lang="it-IT"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PIATTAFORMA OPERATIVA </a:t>
            </a:r>
          </a:p>
        </p:txBody>
      </p:sp>
      <p:sp>
        <p:nvSpPr>
          <p:cNvPr id="3" name="Segnaposto contenuto 2"/>
          <p:cNvSpPr>
            <a:spLocks noGrp="1"/>
          </p:cNvSpPr>
          <p:nvPr>
            <p:ph idx="1"/>
          </p:nvPr>
        </p:nvSpPr>
        <p:spPr/>
        <p:txBody>
          <a:bodyPr>
            <a:normAutofit/>
          </a:bodyPr>
          <a:lstStyle/>
          <a:p>
            <a:pPr marL="0" indent="0" algn="just">
              <a:buNone/>
            </a:pPr>
            <a:r>
              <a:rPr lang="it-IT" sz="2000" dirty="0"/>
              <a:t>Per la compilazione del RAV, le scuole operano in una </a:t>
            </a:r>
            <a:r>
              <a:rPr lang="it-IT" sz="2000" dirty="0">
                <a:solidFill>
                  <a:srgbClr val="C00000"/>
                </a:solidFill>
              </a:rPr>
              <a:t>piattaforma operativa unitaria </a:t>
            </a:r>
            <a:r>
              <a:rPr lang="it-IT" sz="2000" dirty="0"/>
              <a:t>realizzata nel Portale unico del SNV, in cui sono presenti per ogni singola istituzione gli indicatori provenienti da varie fonti informative (es. Istat, Ministero del Lavoro, </a:t>
            </a:r>
            <a:r>
              <a:rPr lang="it-IT" sz="2000" dirty="0" err="1"/>
              <a:t>MI</a:t>
            </a:r>
            <a:r>
              <a:rPr lang="it-IT" sz="2000" dirty="0"/>
              <a:t> ecc.) secondo il quadro di riferimento teorico elaborato dall’INVALSI, che prevede l’articolazione degli indicatori nelle tre dimensioni – contesto, esiti e processi – ognuna delle quali declinata in pratiche educative e didattiche e pratiche gestionali e organizzative </a:t>
            </a: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NUCLEI INTERNI </a:t>
            </a:r>
            <a:r>
              <a:rPr lang="it-IT" dirty="0" err="1">
                <a:solidFill>
                  <a:srgbClr val="C00000"/>
                </a:solidFill>
              </a:rPr>
              <a:t>DI</a:t>
            </a:r>
            <a:r>
              <a:rPr lang="it-IT" dirty="0">
                <a:solidFill>
                  <a:srgbClr val="C00000"/>
                </a:solidFill>
              </a:rPr>
              <a:t> VALUTAZIONE </a:t>
            </a:r>
          </a:p>
        </p:txBody>
      </p:sp>
      <p:sp>
        <p:nvSpPr>
          <p:cNvPr id="3" name="Segnaposto contenuto 2"/>
          <p:cNvSpPr>
            <a:spLocks noGrp="1"/>
          </p:cNvSpPr>
          <p:nvPr>
            <p:ph idx="1"/>
          </p:nvPr>
        </p:nvSpPr>
        <p:spPr>
          <a:xfrm>
            <a:off x="1942415" y="2133600"/>
            <a:ext cx="6591985" cy="4100290"/>
          </a:xfrm>
        </p:spPr>
        <p:txBody>
          <a:bodyPr>
            <a:normAutofit lnSpcReduction="10000"/>
          </a:bodyPr>
          <a:lstStyle/>
          <a:p>
            <a:pPr marL="0" indent="0" algn="just">
              <a:buNone/>
            </a:pPr>
            <a:r>
              <a:rPr lang="it-IT" sz="2000" dirty="0"/>
              <a:t>Partendo da questi indicatori comuni e dati comparati, i </a:t>
            </a:r>
            <a:r>
              <a:rPr lang="it-IT" sz="2000" b="1" dirty="0">
                <a:solidFill>
                  <a:srgbClr val="C00000"/>
                </a:solidFill>
              </a:rPr>
              <a:t>Nuclei interni di valutazione</a:t>
            </a:r>
            <a:r>
              <a:rPr lang="it-IT" sz="2000" dirty="0"/>
              <a:t>, costituiti in ogni singola istituzione scolastica, svolgono un’analisi dei propri punti di forza e di debolezza ed individuano le priorità di miglioramento da perseguire nel triennio di riferimento e i connessi traguardi, in termini di risultati attesi, osservabili e/o </a:t>
            </a:r>
            <a:r>
              <a:rPr lang="it-IT" sz="2000" dirty="0" smtClean="0"/>
              <a:t>misurabili</a:t>
            </a:r>
            <a:endParaRPr lang="it-IT" sz="2000" dirty="0"/>
          </a:p>
          <a:p>
            <a:pPr marL="0" indent="0" algn="just">
              <a:buNone/>
            </a:pPr>
            <a:r>
              <a:rPr lang="it-IT" sz="2000" dirty="0"/>
              <a:t>Il RAV viene pubblicato </a:t>
            </a:r>
            <a:r>
              <a:rPr lang="it-IT" sz="2000" dirty="0">
                <a:solidFill>
                  <a:srgbClr val="C00000"/>
                </a:solidFill>
              </a:rPr>
              <a:t>sul portale, sul sito web della scuola e sul portale “Scuola in chiaro”, </a:t>
            </a:r>
            <a:r>
              <a:rPr lang="it-IT" sz="2000" dirty="0"/>
              <a:t>garantendo così trasparenza di informazioni e permettendo una scelta più consapevole da parte dei genitori all’atto delle </a:t>
            </a:r>
            <a:r>
              <a:rPr lang="it-IT" sz="2000" dirty="0" smtClean="0"/>
              <a:t>iscrizioni</a:t>
            </a:r>
            <a:endParaRPr lang="it-IT" sz="2000" dirty="0"/>
          </a:p>
          <a:p>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LE DUE FORME DEL RAV  </a:t>
            </a:r>
          </a:p>
        </p:txBody>
      </p:sp>
      <p:sp>
        <p:nvSpPr>
          <p:cNvPr id="3" name="Segnaposto contenuto 2"/>
          <p:cNvSpPr>
            <a:spLocks noGrp="1"/>
          </p:cNvSpPr>
          <p:nvPr>
            <p:ph idx="1"/>
          </p:nvPr>
        </p:nvSpPr>
        <p:spPr>
          <a:xfrm>
            <a:off x="1942415" y="1628800"/>
            <a:ext cx="6591985" cy="4896544"/>
          </a:xfrm>
        </p:spPr>
        <p:txBody>
          <a:bodyPr>
            <a:normAutofit lnSpcReduction="10000"/>
          </a:bodyPr>
          <a:lstStyle/>
          <a:p>
            <a:pPr marL="0" indent="0" algn="just">
              <a:buNone/>
            </a:pPr>
            <a:r>
              <a:rPr lang="it-IT" sz="1900" dirty="0"/>
              <a:t>Gli interessati possono consultare il RAV  in forma </a:t>
            </a:r>
            <a:r>
              <a:rPr lang="it-IT" sz="1900" dirty="0">
                <a:solidFill>
                  <a:srgbClr val="C00000"/>
                </a:solidFill>
              </a:rPr>
              <a:t>completa </a:t>
            </a:r>
            <a:r>
              <a:rPr lang="it-IT" sz="1900" dirty="0"/>
              <a:t>o in forma </a:t>
            </a:r>
            <a:r>
              <a:rPr lang="it-IT" sz="1900" dirty="0">
                <a:solidFill>
                  <a:srgbClr val="C00000"/>
                </a:solidFill>
              </a:rPr>
              <a:t>semplificata.</a:t>
            </a:r>
          </a:p>
          <a:p>
            <a:pPr marL="0" indent="0" algn="just">
              <a:buNone/>
            </a:pPr>
            <a:r>
              <a:rPr lang="it-IT" sz="1900" dirty="0"/>
              <a:t>Nella forma completa, il RAV viene pubblicato in tutte le sue componenti, con i dati e le tabelle che ogni scuola ha ritenuto pertinenti e significativi per le analisi </a:t>
            </a:r>
            <a:r>
              <a:rPr lang="it-IT" sz="1900" dirty="0" smtClean="0"/>
              <a:t>intraprese</a:t>
            </a:r>
            <a:endParaRPr lang="it-IT" sz="1900" dirty="0"/>
          </a:p>
          <a:p>
            <a:pPr marL="0" indent="0" algn="just">
              <a:buNone/>
            </a:pPr>
            <a:r>
              <a:rPr lang="it-IT" sz="1900" dirty="0"/>
              <a:t>Nella versione semplificata del RAV si inserisce un diagramma, di facile lettura e di immediata percezione, inerente l’autoanalisi svolta dalla scuola in una scala da 1 (livello critico) a 7 (livello eccellente), con l’esplicitazione dei punti di forza e di </a:t>
            </a:r>
            <a:r>
              <a:rPr lang="it-IT" sz="1900" dirty="0" smtClean="0"/>
              <a:t>debolezza</a:t>
            </a:r>
            <a:endParaRPr lang="it-IT" sz="1900" dirty="0"/>
          </a:p>
          <a:p>
            <a:pPr marL="0" indent="0" algn="just">
              <a:buNone/>
            </a:pPr>
            <a:r>
              <a:rPr lang="it-IT" sz="1900" dirty="0"/>
              <a:t>La predisposizione del RAV è preceduta dalla compilazione di un “Questionario scuola” allo scopo di raccogliere i dati di diretta competenza della scuola che vengono restituiti opportunamente elaborati, all’interno della Piattaforma </a:t>
            </a:r>
            <a:r>
              <a:rPr lang="it-IT" sz="1900" dirty="0" smtClean="0"/>
              <a:t>operativa</a:t>
            </a:r>
            <a:endParaRPr lang="it-IT" sz="1900" dirty="0"/>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LA VALUTAZIONE ESTERNA</a:t>
            </a:r>
          </a:p>
        </p:txBody>
      </p:sp>
      <p:sp>
        <p:nvSpPr>
          <p:cNvPr id="3" name="Segnaposto contenuto 2"/>
          <p:cNvSpPr>
            <a:spLocks noGrp="1"/>
          </p:cNvSpPr>
          <p:nvPr>
            <p:ph idx="1"/>
          </p:nvPr>
        </p:nvSpPr>
        <p:spPr/>
        <p:txBody>
          <a:bodyPr>
            <a:normAutofit/>
          </a:bodyPr>
          <a:lstStyle/>
          <a:p>
            <a:pPr marL="0" indent="0" algn="just">
              <a:buNone/>
            </a:pPr>
            <a:r>
              <a:rPr lang="it-IT" sz="2000" dirty="0"/>
              <a:t>La valutazione esterna, svolta dai nuclei esterni di valutazione, rappresenta la seconda fase in cui si articola il processo valutativo del </a:t>
            </a:r>
            <a:r>
              <a:rPr lang="it-IT" sz="2000" dirty="0" smtClean="0"/>
              <a:t>SNV</a:t>
            </a:r>
            <a:endParaRPr lang="it-IT" sz="2000" dirty="0"/>
          </a:p>
          <a:p>
            <a:pPr marL="0" indent="0" algn="just">
              <a:buNone/>
            </a:pPr>
            <a:r>
              <a:rPr lang="it-IT" sz="2000" dirty="0">
                <a:solidFill>
                  <a:srgbClr val="C00000"/>
                </a:solidFill>
              </a:rPr>
              <a:t>Oggetto di verifica</a:t>
            </a:r>
            <a:r>
              <a:rPr lang="it-IT" sz="2000" dirty="0"/>
              <a:t> sono le </a:t>
            </a:r>
            <a:r>
              <a:rPr lang="it-IT" sz="2000" dirty="0">
                <a:solidFill>
                  <a:srgbClr val="C00000"/>
                </a:solidFill>
              </a:rPr>
              <a:t>pratiche educative, didattiche e gestionali/organizzative </a:t>
            </a:r>
            <a:r>
              <a:rPr lang="it-IT" sz="2000" dirty="0"/>
              <a:t>della scuola al fine di individuare gli interventi che possano essere perseguiti per sostenere le azioni di miglioramento, a partire dall’analisi delle priorità e degli obiettivi di processo definiti dalla scuola nel </a:t>
            </a:r>
            <a:r>
              <a:rPr lang="it-IT" sz="2000" dirty="0" smtClean="0"/>
              <a:t>RAV</a:t>
            </a:r>
            <a:endParaRPr lang="it-IT" sz="2000" dirty="0"/>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IL NUCLEO ESTERNO </a:t>
            </a:r>
            <a:r>
              <a:rPr lang="it-IT" dirty="0" err="1">
                <a:solidFill>
                  <a:srgbClr val="C00000"/>
                </a:solidFill>
              </a:rPr>
              <a:t>DI</a:t>
            </a:r>
            <a:r>
              <a:rPr lang="it-IT" dirty="0">
                <a:solidFill>
                  <a:srgbClr val="C00000"/>
                </a:solidFill>
              </a:rPr>
              <a:t> VALUTAZIONE </a:t>
            </a:r>
          </a:p>
        </p:txBody>
      </p:sp>
      <p:sp>
        <p:nvSpPr>
          <p:cNvPr id="3" name="Segnaposto contenuto 2"/>
          <p:cNvSpPr>
            <a:spLocks noGrp="1"/>
          </p:cNvSpPr>
          <p:nvPr>
            <p:ph idx="1"/>
          </p:nvPr>
        </p:nvSpPr>
        <p:spPr>
          <a:xfrm>
            <a:off x="1942415" y="1905000"/>
            <a:ext cx="6591985" cy="4620344"/>
          </a:xfrm>
        </p:spPr>
        <p:txBody>
          <a:bodyPr>
            <a:normAutofit fontScale="77500" lnSpcReduction="20000"/>
          </a:bodyPr>
          <a:lstStyle/>
          <a:p>
            <a:pPr marL="0" lvl="0" indent="0" algn="just">
              <a:buNone/>
            </a:pPr>
            <a:r>
              <a:rPr lang="it-IT" sz="2400" dirty="0"/>
              <a:t>Il </a:t>
            </a:r>
            <a:r>
              <a:rPr lang="it-IT" sz="2400" dirty="0" smtClean="0"/>
              <a:t>nucleo è composto da : </a:t>
            </a:r>
            <a:endParaRPr lang="it-IT" sz="2400" dirty="0"/>
          </a:p>
          <a:p>
            <a:pPr lvl="0" algn="just"/>
            <a:r>
              <a:rPr lang="it-IT" sz="2400" dirty="0">
                <a:solidFill>
                  <a:srgbClr val="C00000"/>
                </a:solidFill>
              </a:rPr>
              <a:t>un dirigente tecnico </a:t>
            </a:r>
            <a:r>
              <a:rPr lang="it-IT" sz="2400" dirty="0"/>
              <a:t>che garantisce la legittimità del percorso valutativo, coordina il NEV, avvia e mantiene i contatti con la scuola, gestisce gli aspetti formali del procedimento ed è </a:t>
            </a:r>
            <a:r>
              <a:rPr lang="it-IT" sz="2400" dirty="0">
                <a:solidFill>
                  <a:srgbClr val="C00000"/>
                </a:solidFill>
              </a:rPr>
              <a:t>garante</a:t>
            </a:r>
            <a:r>
              <a:rPr lang="it-IT" sz="2400" dirty="0"/>
              <a:t> dell’intero processo valutativo</a:t>
            </a:r>
          </a:p>
          <a:p>
            <a:pPr lvl="0" algn="just"/>
            <a:r>
              <a:rPr lang="it-IT" sz="2400" dirty="0">
                <a:solidFill>
                  <a:srgbClr val="C00000"/>
                </a:solidFill>
              </a:rPr>
              <a:t>due esperti di valutazione </a:t>
            </a:r>
            <a:r>
              <a:rPr lang="it-IT" sz="2400" dirty="0"/>
              <a:t>selezionati dall’INVALSI : il primo esperto del nucleo proviene dal mondo della scuola (dirigente scolastico o docente) e si occupa di esaminare le aree connesse ai processi didattici ed educativi, raccogliendo il punto di vista dei docenti e focalizzandosi sugli aspetti che sono di loro competenza; il  secondo esperto è, invece, un esterno al mondo della scuola, con esperienza nella ricerca sociale e valutativa o nell’ambito delle organizzazioni (ricercatore universitario, esperto nell’ambito della valutazione delle organizzazioni </a:t>
            </a:r>
            <a:r>
              <a:rPr lang="it-IT" sz="2400" dirty="0" smtClean="0"/>
              <a:t>ecc.)</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C00000"/>
                </a:solidFill>
              </a:rPr>
              <a:t>LA VALUTAZIONE ESTERNA</a:t>
            </a:r>
            <a:endParaRPr lang="it-IT" dirty="0"/>
          </a:p>
        </p:txBody>
      </p:sp>
      <p:sp>
        <p:nvSpPr>
          <p:cNvPr id="3" name="Segnaposto contenuto 2"/>
          <p:cNvSpPr>
            <a:spLocks noGrp="1"/>
          </p:cNvSpPr>
          <p:nvPr>
            <p:ph idx="1"/>
          </p:nvPr>
        </p:nvSpPr>
        <p:spPr>
          <a:xfrm>
            <a:off x="1942415" y="2133600"/>
            <a:ext cx="6591985" cy="4100290"/>
          </a:xfrm>
        </p:spPr>
        <p:txBody>
          <a:bodyPr>
            <a:normAutofit/>
          </a:bodyPr>
          <a:lstStyle/>
          <a:p>
            <a:pPr marL="0" indent="0" algn="just">
              <a:buNone/>
            </a:pPr>
            <a:r>
              <a:rPr lang="it-IT" sz="2000" dirty="0"/>
              <a:t>L’intera procedura di valutazione esterna si conforma ad un protocollo nazionale, con modalità e strumenti comuni che ha una durata di </a:t>
            </a:r>
            <a:r>
              <a:rPr lang="it-IT" sz="2000" dirty="0">
                <a:solidFill>
                  <a:srgbClr val="C00000"/>
                </a:solidFill>
              </a:rPr>
              <a:t>otto giorni </a:t>
            </a:r>
            <a:r>
              <a:rPr lang="it-IT" sz="2000" dirty="0"/>
              <a:t>complessivi per ogni istituzione scolastica fra visita in loco, consultazione della documentazione e relazione </a:t>
            </a:r>
            <a:r>
              <a:rPr lang="it-IT" sz="2000" dirty="0" smtClean="0"/>
              <a:t>finale</a:t>
            </a:r>
            <a:endParaRPr lang="it-IT" sz="2000" dirty="0"/>
          </a:p>
          <a:p>
            <a:pPr marL="0" indent="0" algn="just">
              <a:buNone/>
            </a:pPr>
            <a:r>
              <a:rPr lang="it-IT" sz="2000" dirty="0"/>
              <a:t>Dal 2015 al 2019 i Nuclei di valutazione esterna hanno visitato su tutto il territorio nazionale 1.013 istituzioni scolastiche di primo e secondo ciclo, individuate casualmente </a:t>
            </a:r>
            <a:r>
              <a:rPr lang="it-IT" sz="2000" dirty="0" smtClean="0"/>
              <a:t>dall’INVALSI</a:t>
            </a:r>
            <a:endParaRPr lang="it-IT" sz="2000" dirty="0"/>
          </a:p>
          <a:p>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pic>
        <p:nvPicPr>
          <p:cNvPr id="3074" name="Picture 2"/>
          <p:cNvPicPr>
            <a:picLocks noGrp="1" noChangeAspect="1" noChangeArrowheads="1"/>
          </p:cNvPicPr>
          <p:nvPr>
            <p:ph idx="1"/>
          </p:nvPr>
        </p:nvPicPr>
        <p:blipFill>
          <a:blip r:embed="rId2"/>
          <a:stretch>
            <a:fillRect/>
          </a:stretch>
        </p:blipFill>
        <p:spPr bwMode="auto">
          <a:xfrm>
            <a:off x="2718665" y="2133600"/>
            <a:ext cx="5040170" cy="37782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p>
        </p:txBody>
      </p:sp>
      <p:sp>
        <p:nvSpPr>
          <p:cNvPr id="3" name="Segnaposto contenuto 2"/>
          <p:cNvSpPr>
            <a:spLocks noGrp="1"/>
          </p:cNvSpPr>
          <p:nvPr>
            <p:ph idx="1"/>
          </p:nvPr>
        </p:nvSpPr>
        <p:spPr/>
        <p:txBody>
          <a:bodyPr>
            <a:normAutofit/>
          </a:bodyPr>
          <a:lstStyle/>
          <a:p>
            <a:pPr marL="0" indent="0" algn="just">
              <a:buNone/>
            </a:pPr>
            <a:r>
              <a:rPr lang="it-IT" sz="2000" dirty="0"/>
              <a:t>Gli esiti delle valutazioni interne ed esterne mirano a favorire la riflessione all’interno della scuola per attivare la partecipazione ed il </a:t>
            </a:r>
            <a:r>
              <a:rPr lang="it-IT" sz="2000" dirty="0">
                <a:solidFill>
                  <a:srgbClr val="C00000"/>
                </a:solidFill>
              </a:rPr>
              <a:t>cambiamento</a:t>
            </a:r>
            <a:r>
              <a:rPr lang="it-IT" sz="2000" dirty="0"/>
              <a:t> a tutti i livelli dell’organizzazione scolastica e, quindi, per rispondere più efficacemente ai bisogni formativi degli </a:t>
            </a:r>
            <a:r>
              <a:rPr lang="it-IT" sz="2000" dirty="0" smtClean="0"/>
              <a:t>studenti</a:t>
            </a:r>
            <a:endParaRPr lang="it-IT" sz="2000" dirty="0"/>
          </a:p>
          <a:p>
            <a:pPr marL="0" indent="0" algn="just">
              <a:buNone/>
            </a:pPr>
            <a:r>
              <a:rPr lang="it-IT" sz="2400" dirty="0">
                <a:solidFill>
                  <a:srgbClr val="C00000"/>
                </a:solidFill>
              </a:rPr>
              <a:t>Grande attenzione dunque al RAV e alle verifiche dei nuclei esterni di </a:t>
            </a:r>
            <a:r>
              <a:rPr lang="it-IT" sz="2400" dirty="0" smtClean="0">
                <a:solidFill>
                  <a:srgbClr val="C00000"/>
                </a:solidFill>
              </a:rPr>
              <a:t>valutazione</a:t>
            </a:r>
            <a:endParaRPr lang="it-IT" sz="2400" dirty="0">
              <a:solidFill>
                <a:srgbClr val="C00000"/>
              </a:solidFill>
            </a:endParaRPr>
          </a:p>
          <a:p>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a:t>La stesura del RAV consente alle scuole, partendo dall’autovalutazione, di pianificare in un triennio le azioni di miglioramento congruenti con le priorità, i traguardi e gli obiettivi di processo delineati in tale </a:t>
            </a:r>
            <a:r>
              <a:rPr lang="it-IT" sz="2000" dirty="0" smtClean="0"/>
              <a:t>documento</a:t>
            </a:r>
            <a:endParaRPr lang="it-IT" sz="2000" dirty="0"/>
          </a:p>
          <a:p>
            <a:pPr marL="0" indent="0" algn="just">
              <a:buNone/>
            </a:pPr>
            <a:r>
              <a:rPr lang="it-IT" sz="2000" dirty="0">
                <a:solidFill>
                  <a:srgbClr val="C00000"/>
                </a:solidFill>
              </a:rPr>
              <a:t>I Piani di miglioramento sono parte organica del Piano triennale dell’offerta formativa (PTOF), </a:t>
            </a:r>
            <a:r>
              <a:rPr lang="it-IT" sz="2000" dirty="0"/>
              <a:t>per una migliore definizione delle risorse economiche e professionali, evidenziando in tal modo una relazione fra risorse a disposizione e il miglioramento del </a:t>
            </a:r>
            <a:r>
              <a:rPr lang="it-IT" sz="2000" dirty="0" smtClean="0"/>
              <a:t>servizio</a:t>
            </a:r>
            <a:endParaRPr lang="it-IT" sz="2000" dirty="0"/>
          </a:p>
          <a:p>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p>
        </p:txBody>
      </p:sp>
      <p:sp>
        <p:nvSpPr>
          <p:cNvPr id="3" name="Segnaposto contenuto 2"/>
          <p:cNvSpPr>
            <a:spLocks noGrp="1"/>
          </p:cNvSpPr>
          <p:nvPr>
            <p:ph idx="1"/>
          </p:nvPr>
        </p:nvSpPr>
        <p:spPr>
          <a:xfrm>
            <a:off x="1643042" y="1857364"/>
            <a:ext cx="6995120" cy="4497363"/>
          </a:xfrm>
        </p:spPr>
        <p:txBody>
          <a:bodyPr>
            <a:normAutofit/>
          </a:bodyPr>
          <a:lstStyle/>
          <a:p>
            <a:pPr marL="0" indent="0" algn="just">
              <a:buNone/>
            </a:pPr>
            <a:r>
              <a:rPr lang="it-IT" sz="2000" dirty="0"/>
              <a:t>Il miglioramento è un percorso di pianificazione e sviluppo di azioni che prende le mosse dalle </a:t>
            </a:r>
            <a:r>
              <a:rPr lang="it-IT" sz="2000" dirty="0">
                <a:solidFill>
                  <a:srgbClr val="C00000"/>
                </a:solidFill>
              </a:rPr>
              <a:t>priorità indicate nel RAV</a:t>
            </a:r>
          </a:p>
          <a:p>
            <a:pPr marL="0" indent="0" algn="just">
              <a:buNone/>
            </a:pPr>
            <a:r>
              <a:rPr lang="it-IT" sz="2000" dirty="0" smtClean="0"/>
              <a:t>Tale </a:t>
            </a:r>
            <a:r>
              <a:rPr lang="it-IT" sz="2000" dirty="0"/>
              <a:t>processo non va considerato in modo statico, ma in termini dinamici in quanto si basa sul coinvolgimento di tutta la comunità scolastica e fa leva sulle modalità organizzative gestionali e didattiche messe in atto dalla scuola utilizzando tutti gli spazi di autonomia a disposizione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PERCORSO FORMATIVO</a:t>
            </a:r>
            <a:endParaRPr lang="it-IT" dirty="0"/>
          </a:p>
        </p:txBody>
      </p:sp>
      <p:sp>
        <p:nvSpPr>
          <p:cNvPr id="3" name="Segnaposto contenuto 2"/>
          <p:cNvSpPr>
            <a:spLocks noGrp="1"/>
          </p:cNvSpPr>
          <p:nvPr>
            <p:ph idx="1"/>
          </p:nvPr>
        </p:nvSpPr>
        <p:spPr/>
        <p:txBody>
          <a:bodyPr>
            <a:normAutofit fontScale="62500" lnSpcReduction="20000"/>
          </a:bodyPr>
          <a:lstStyle/>
          <a:p>
            <a:r>
              <a:rPr lang="it-IT" sz="3100" b="1" dirty="0" smtClean="0"/>
              <a:t>Le priorità strategiche </a:t>
            </a:r>
          </a:p>
          <a:p>
            <a:r>
              <a:rPr lang="it-IT" sz="3100" dirty="0" smtClean="0"/>
              <a:t>La legge 107 del 2013</a:t>
            </a:r>
          </a:p>
          <a:p>
            <a:r>
              <a:rPr lang="it-IT" sz="3100" b="1" dirty="0" smtClean="0"/>
              <a:t>IL NIV </a:t>
            </a:r>
            <a:r>
              <a:rPr lang="it-IT" sz="3100" dirty="0" smtClean="0"/>
              <a:t>: funzioni, composizione, compiti, funzionamento </a:t>
            </a:r>
            <a:endParaRPr lang="it-IT" sz="3100" dirty="0" smtClean="0">
              <a:solidFill>
                <a:schemeClr val="tx1"/>
              </a:solidFill>
            </a:endParaRPr>
          </a:p>
          <a:p>
            <a:r>
              <a:rPr lang="it-IT" sz="3100" dirty="0" smtClean="0">
                <a:solidFill>
                  <a:schemeClr val="tx1"/>
                </a:solidFill>
              </a:rPr>
              <a:t>Autonomia </a:t>
            </a:r>
            <a:r>
              <a:rPr lang="it-IT" sz="3100" dirty="0">
                <a:solidFill>
                  <a:schemeClr val="tx1"/>
                </a:solidFill>
              </a:rPr>
              <a:t>e valutazione </a:t>
            </a:r>
          </a:p>
          <a:p>
            <a:r>
              <a:rPr lang="it-IT" sz="3100" dirty="0">
                <a:solidFill>
                  <a:schemeClr val="tx1"/>
                </a:solidFill>
              </a:rPr>
              <a:t>Le caratteristiche della valutazione di sistema</a:t>
            </a:r>
          </a:p>
          <a:p>
            <a:r>
              <a:rPr lang="it-IT" sz="3100" dirty="0">
                <a:solidFill>
                  <a:schemeClr val="tx1"/>
                </a:solidFill>
              </a:rPr>
              <a:t>Riflessioni sul sistema nazionale di valutazione scolastica  </a:t>
            </a:r>
          </a:p>
          <a:p>
            <a:r>
              <a:rPr lang="it-IT" sz="3100" dirty="0">
                <a:solidFill>
                  <a:schemeClr val="tx1"/>
                </a:solidFill>
              </a:rPr>
              <a:t>Conclusioni </a:t>
            </a:r>
          </a:p>
          <a:p>
            <a:r>
              <a:rPr lang="it-IT" sz="3100" b="1" dirty="0">
                <a:solidFill>
                  <a:schemeClr val="tx1"/>
                </a:solidFill>
              </a:rPr>
              <a:t>Riferimenti normativi</a:t>
            </a:r>
          </a:p>
          <a:p>
            <a:r>
              <a:rPr lang="it-IT" sz="3100" dirty="0">
                <a:solidFill>
                  <a:srgbClr val="C00000"/>
                </a:solidFill>
              </a:rPr>
              <a:t>Attività </a:t>
            </a:r>
            <a:r>
              <a:rPr lang="it-IT" sz="3100" dirty="0" err="1">
                <a:solidFill>
                  <a:srgbClr val="C00000"/>
                </a:solidFill>
              </a:rPr>
              <a:t>laboratoriale</a:t>
            </a:r>
            <a:r>
              <a:rPr lang="it-IT" sz="3100" dirty="0">
                <a:solidFill>
                  <a:srgbClr val="C00000"/>
                </a:solidFill>
              </a:rPr>
              <a:t> </a:t>
            </a:r>
          </a:p>
          <a:p>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a:t>La responsabilità della gestione del processo di miglioramento è affidata al </a:t>
            </a:r>
            <a:r>
              <a:rPr lang="it-IT" sz="2000" dirty="0">
                <a:solidFill>
                  <a:srgbClr val="C00000"/>
                </a:solidFill>
              </a:rPr>
              <a:t>Dirigente Scolastico </a:t>
            </a:r>
            <a:r>
              <a:rPr lang="it-IT" sz="2000" dirty="0"/>
              <a:t>(DS), che si avvarrà delle indicazioni del Nucleo Interno di Valutazione costituito per la fase di autovalutazione (già denominato “unità di autovalutazione”) e per la compilazione del RAV, eventualmente integrato o modificato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a:xfrm>
            <a:off x="1942415" y="1905000"/>
            <a:ext cx="6591985" cy="4548336"/>
          </a:xfrm>
        </p:spPr>
        <p:txBody>
          <a:bodyPr>
            <a:normAutofit fontScale="77500" lnSpcReduction="20000"/>
          </a:bodyPr>
          <a:lstStyle/>
          <a:p>
            <a:pPr marL="0" indent="0" algn="just">
              <a:buNone/>
            </a:pPr>
            <a:r>
              <a:rPr lang="it-IT" sz="2200" dirty="0"/>
              <a:t>Il DS e il nucleo di valutazione dovranno:</a:t>
            </a:r>
          </a:p>
          <a:p>
            <a:pPr algn="just"/>
            <a:r>
              <a:rPr lang="it-IT" sz="2200" b="1" dirty="0">
                <a:solidFill>
                  <a:schemeClr val="tx1"/>
                </a:solidFill>
              </a:rPr>
              <a:t>favorire e sostenere il coinvolgimento diretto di tutta la comunità scolastica, </a:t>
            </a:r>
            <a:r>
              <a:rPr lang="it-IT" sz="2200" dirty="0"/>
              <a:t>anche promuovendo momenti di incontro e di condivisione degli obiettivi e delle modalità operative dell’intero processo di miglioramento</a:t>
            </a:r>
          </a:p>
          <a:p>
            <a:pPr algn="just"/>
            <a:r>
              <a:rPr lang="it-IT" sz="2200" b="1" dirty="0">
                <a:solidFill>
                  <a:schemeClr val="tx1"/>
                </a:solidFill>
              </a:rPr>
              <a:t>valorizzare le risorse interne, </a:t>
            </a:r>
            <a:r>
              <a:rPr lang="it-IT" sz="2200" dirty="0"/>
              <a:t>individuando e responsabilizzando le competenze professionali più utili in relazione ai contenuti delle azioni previste nel </a:t>
            </a:r>
            <a:r>
              <a:rPr lang="it-IT" sz="2200" dirty="0" err="1"/>
              <a:t>PdM</a:t>
            </a:r>
            <a:endParaRPr lang="it-IT" sz="2200" dirty="0"/>
          </a:p>
          <a:p>
            <a:pPr algn="just"/>
            <a:r>
              <a:rPr lang="it-IT" sz="2200" dirty="0"/>
              <a:t>incoraggiare la riflessione dell’intera comunità scolastica attraverso una progettazione delle azioni che introduca </a:t>
            </a:r>
            <a:r>
              <a:rPr lang="it-IT" sz="2200" b="1" dirty="0">
                <a:solidFill>
                  <a:schemeClr val="tx1"/>
                </a:solidFill>
              </a:rPr>
              <a:t>nuovi approcci al miglioramento scolastico, basati sulla condivisione di percorsi di innovazione</a:t>
            </a:r>
          </a:p>
          <a:p>
            <a:pPr algn="just"/>
            <a:r>
              <a:rPr lang="it-IT" sz="2200" b="1" dirty="0"/>
              <a:t>promuovere la conoscenza e la comunicazione anche pubblica del processo di miglioramento, </a:t>
            </a:r>
            <a:r>
              <a:rPr lang="it-IT" sz="2200" dirty="0"/>
              <a:t>prevenendo un approccio di chiusura autoreferenziale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p:txBody>
          <a:bodyPr>
            <a:normAutofit/>
          </a:bodyPr>
          <a:lstStyle/>
          <a:p>
            <a:pPr marL="0" indent="0">
              <a:buNone/>
            </a:pPr>
            <a:r>
              <a:rPr lang="it-IT" sz="2000" dirty="0"/>
              <a:t>Il Piano di Miglioramento si articola in 4 sezioni:</a:t>
            </a:r>
          </a:p>
          <a:p>
            <a:pPr marL="0" indent="0">
              <a:buNone/>
            </a:pPr>
            <a:r>
              <a:rPr lang="it-IT" sz="2000" dirty="0"/>
              <a:t>1. Scegliere gli obiettivi di processo più utili e necessari alla luce delle priorità individuate nella sezione 5 del RAV</a:t>
            </a:r>
          </a:p>
          <a:p>
            <a:pPr marL="0" indent="0">
              <a:buNone/>
            </a:pPr>
            <a:r>
              <a:rPr lang="it-IT" sz="2000" dirty="0"/>
              <a:t>2. Decidere le azioni più opportune per raggiungere gli obiettivi scelti</a:t>
            </a:r>
          </a:p>
          <a:p>
            <a:pPr marL="0" indent="0">
              <a:buNone/>
            </a:pPr>
            <a:r>
              <a:rPr lang="it-IT" sz="2000" dirty="0"/>
              <a:t>3. Pianificare gli obiettivi di processo individuati</a:t>
            </a:r>
          </a:p>
          <a:p>
            <a:pPr marL="0" indent="0">
              <a:buNone/>
            </a:pPr>
            <a:r>
              <a:rPr lang="it-IT" sz="2000" dirty="0"/>
              <a:t>4. Valutare, condividere e diffondere i risultati alla luce del lavoro svolto dal Nucleo Interno di Valutazione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a:xfrm>
            <a:off x="1917385" y="1904256"/>
            <a:ext cx="6591985" cy="3777622"/>
          </a:xfrm>
        </p:spPr>
        <p:txBody>
          <a:bodyPr>
            <a:noAutofit/>
          </a:bodyPr>
          <a:lstStyle/>
          <a:p>
            <a:pPr marL="0" indent="0" algn="just">
              <a:buNone/>
            </a:pPr>
            <a:r>
              <a:rPr lang="it-IT" sz="1500" b="1" dirty="0"/>
              <a:t>Le sezioni 1 e 2 del Piano di Miglioramento sono </a:t>
            </a:r>
            <a:r>
              <a:rPr lang="it-IT" sz="1500" b="1" dirty="0" smtClean="0"/>
              <a:t>opzionali </a:t>
            </a:r>
          </a:p>
          <a:p>
            <a:pPr marL="0" indent="0" algn="just">
              <a:buNone/>
            </a:pPr>
            <a:r>
              <a:rPr lang="it-IT" sz="1500" dirty="0" smtClean="0"/>
              <a:t>In queste due sezioni la </a:t>
            </a:r>
            <a:r>
              <a:rPr lang="it-IT" sz="1500" dirty="0"/>
              <a:t>scuola è invitata a compiere una riflessione approfondita sulla scelta degli obiettivi di processo e delle azioni di miglioramento ad essi </a:t>
            </a:r>
            <a:r>
              <a:rPr lang="it-IT" sz="1500" dirty="0" smtClean="0"/>
              <a:t>connesse ; è </a:t>
            </a:r>
            <a:r>
              <a:rPr lang="it-IT" sz="1500" dirty="0"/>
              <a:t>un processo che potrebbe essere già stato svolto </a:t>
            </a:r>
            <a:r>
              <a:rPr lang="it-IT" sz="1500" dirty="0" smtClean="0"/>
              <a:t> </a:t>
            </a:r>
            <a:r>
              <a:rPr lang="it-IT" sz="1500" dirty="0"/>
              <a:t>durante la compilazione della sezione 5 del </a:t>
            </a:r>
            <a:r>
              <a:rPr lang="it-IT" sz="1500" dirty="0" smtClean="0"/>
              <a:t>RAV ;  sono comunque </a:t>
            </a:r>
            <a:r>
              <a:rPr lang="it-IT" sz="1500" dirty="0"/>
              <a:t>un utile </a:t>
            </a:r>
            <a:r>
              <a:rPr lang="it-IT" sz="1500" dirty="0" smtClean="0"/>
              <a:t>ausilio nella </a:t>
            </a:r>
            <a:r>
              <a:rPr lang="it-IT" sz="1500" dirty="0"/>
              <a:t>fase di pianificazione del miglioramento: i passi previsti permettono, infatti, di documentare e condividere il percorso di </a:t>
            </a:r>
            <a:r>
              <a:rPr lang="it-IT" sz="1500" dirty="0" err="1"/>
              <a:t>problem</a:t>
            </a:r>
            <a:r>
              <a:rPr lang="it-IT" sz="1500" dirty="0"/>
              <a:t> </a:t>
            </a:r>
            <a:r>
              <a:rPr lang="it-IT" sz="1500" dirty="0" err="1"/>
              <a:t>solving</a:t>
            </a:r>
            <a:r>
              <a:rPr lang="it-IT" sz="1500" dirty="0"/>
              <a:t> messo in atto dalla scuola nella scelta degli obiettivi di processo</a:t>
            </a:r>
          </a:p>
          <a:p>
            <a:pPr marL="0" indent="0" algn="just">
              <a:buNone/>
            </a:pPr>
            <a:r>
              <a:rPr lang="it-IT" sz="1500" b="1" dirty="0"/>
              <a:t>Sono invece obbligatorie le </a:t>
            </a:r>
            <a:r>
              <a:rPr lang="it-IT" sz="1500" b="1" dirty="0">
                <a:solidFill>
                  <a:srgbClr val="C00000"/>
                </a:solidFill>
              </a:rPr>
              <a:t>sezioni 3 e 4</a:t>
            </a:r>
            <a:r>
              <a:rPr lang="it-IT" sz="1500" b="1" dirty="0"/>
              <a:t>, che costituiscono il cuore della progettazione del Piano di Miglioramento e di monitoraggio del suo </a:t>
            </a:r>
            <a:r>
              <a:rPr lang="it-IT" sz="1500" b="1" dirty="0" smtClean="0"/>
              <a:t>andamento </a:t>
            </a:r>
          </a:p>
          <a:p>
            <a:pPr marL="0" indent="0" algn="just">
              <a:buNone/>
            </a:pPr>
            <a:r>
              <a:rPr lang="it-IT" sz="1500" dirty="0" smtClean="0"/>
              <a:t>La </a:t>
            </a:r>
            <a:r>
              <a:rPr lang="it-IT" sz="1500" dirty="0"/>
              <a:t>compilazione di ogni sezione è accompagnata da domande guida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a:xfrm>
            <a:off x="1942415" y="1905000"/>
            <a:ext cx="6591985" cy="3777622"/>
          </a:xfrm>
        </p:spPr>
        <p:txBody>
          <a:bodyPr>
            <a:noAutofit/>
          </a:bodyPr>
          <a:lstStyle/>
          <a:p>
            <a:pPr marL="0" indent="0">
              <a:buNone/>
            </a:pPr>
            <a:r>
              <a:rPr lang="it-IT" dirty="0">
                <a:solidFill>
                  <a:srgbClr val="C00000"/>
                </a:solidFill>
              </a:rPr>
              <a:t>SEZIONE 1 </a:t>
            </a:r>
          </a:p>
          <a:p>
            <a:pPr marL="0" indent="0">
              <a:buNone/>
            </a:pPr>
            <a:r>
              <a:rPr lang="it-IT" b="1" dirty="0"/>
              <a:t>Scegliere gli obiettivi di processo più rilevanti e necessari in tre passi</a:t>
            </a:r>
          </a:p>
          <a:p>
            <a:pPr marL="0" indent="0">
              <a:buNone/>
            </a:pPr>
            <a:r>
              <a:rPr lang="it-IT" dirty="0" smtClean="0"/>
              <a:t>Passo1- Verificare </a:t>
            </a:r>
            <a:r>
              <a:rPr lang="it-IT" dirty="0"/>
              <a:t>la congruenza tra obiettivi di processo e priorità/traguardi</a:t>
            </a:r>
          </a:p>
          <a:p>
            <a:pPr marL="0" indent="0">
              <a:buNone/>
            </a:pPr>
            <a:r>
              <a:rPr lang="it-IT" dirty="0" smtClean="0"/>
              <a:t>Passo 2 - Elaborare </a:t>
            </a:r>
            <a:r>
              <a:rPr lang="it-IT" dirty="0"/>
              <a:t>una scala di rilevanza degli obiettivi di processo</a:t>
            </a:r>
          </a:p>
          <a:p>
            <a:pPr marL="0" indent="0">
              <a:buNone/>
            </a:pPr>
            <a:r>
              <a:rPr lang="it-IT" dirty="0" smtClean="0"/>
              <a:t>Passo 3 </a:t>
            </a:r>
            <a:r>
              <a:rPr lang="it-IT" dirty="0"/>
              <a:t>– Ridefinire l’elenco degli obiettivi di processo, i risultati attesi, gli indicatori di monitoraggio del processo e le modalità di misurazione dei </a:t>
            </a:r>
            <a:r>
              <a:rPr lang="it-IT" dirty="0" smtClean="0"/>
              <a:t>risultati</a:t>
            </a: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IL PIANO </a:t>
            </a:r>
            <a:r>
              <a:rPr lang="it-IT" dirty="0" err="1" smtClean="0">
                <a:solidFill>
                  <a:srgbClr val="C00000"/>
                </a:solidFill>
              </a:rPr>
              <a:t>DI</a:t>
            </a:r>
            <a:r>
              <a:rPr lang="it-IT" dirty="0" smtClean="0">
                <a:solidFill>
                  <a:srgbClr val="C00000"/>
                </a:solidFill>
              </a:rPr>
              <a:t> MIGLIORAMENTO </a:t>
            </a:r>
            <a:endParaRPr lang="it-IT" dirty="0"/>
          </a:p>
        </p:txBody>
      </p:sp>
      <p:sp>
        <p:nvSpPr>
          <p:cNvPr id="3" name="Segnaposto contenuto 2"/>
          <p:cNvSpPr>
            <a:spLocks noGrp="1"/>
          </p:cNvSpPr>
          <p:nvPr>
            <p:ph idx="1"/>
          </p:nvPr>
        </p:nvSpPr>
        <p:spPr/>
        <p:txBody>
          <a:bodyPr/>
          <a:lstStyle/>
          <a:p>
            <a:pPr marL="0" indent="0">
              <a:buNone/>
            </a:pPr>
            <a:r>
              <a:rPr lang="it-IT" dirty="0" smtClean="0">
                <a:solidFill>
                  <a:srgbClr val="C00000"/>
                </a:solidFill>
              </a:rPr>
              <a:t>SEZIONE 2</a:t>
            </a:r>
          </a:p>
          <a:p>
            <a:pPr marL="0" indent="0">
              <a:buNone/>
            </a:pPr>
            <a:r>
              <a:rPr lang="it-IT" b="1" dirty="0" smtClean="0"/>
              <a:t>Decidere le azioni per raggiungere ciascun obiettivo di processo in due passi</a:t>
            </a:r>
          </a:p>
          <a:p>
            <a:pPr marL="0" indent="0">
              <a:buNone/>
            </a:pPr>
            <a:r>
              <a:rPr lang="it-IT" dirty="0" smtClean="0"/>
              <a:t>Passo 1- Ipotizzare le azioni da compiere considerandone anche i possibili effetti negativi impositivi nel medio e nel lungo termine</a:t>
            </a:r>
          </a:p>
          <a:p>
            <a:pPr marL="0" indent="0">
              <a:buNone/>
            </a:pPr>
            <a:r>
              <a:rPr lang="it-IT" dirty="0" smtClean="0"/>
              <a:t>Passo 2 – Rapportare gli effetti delle azioni ad un quadro di riferimento innovativo</a:t>
            </a:r>
          </a:p>
          <a:p>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IL PIANO </a:t>
            </a:r>
            <a:r>
              <a:rPr lang="it-IT" dirty="0" err="1">
                <a:solidFill>
                  <a:srgbClr val="C00000"/>
                </a:solidFill>
              </a:rPr>
              <a:t>DI</a:t>
            </a:r>
            <a:r>
              <a:rPr lang="it-IT" dirty="0">
                <a:solidFill>
                  <a:srgbClr val="C00000"/>
                </a:solidFill>
              </a:rPr>
              <a:t> MIGLIORAMENTO </a:t>
            </a:r>
            <a:endParaRPr lang="it-IT" dirty="0"/>
          </a:p>
        </p:txBody>
      </p:sp>
      <p:sp>
        <p:nvSpPr>
          <p:cNvPr id="3" name="Segnaposto contenuto 2"/>
          <p:cNvSpPr>
            <a:spLocks noGrp="1"/>
          </p:cNvSpPr>
          <p:nvPr>
            <p:ph idx="1"/>
          </p:nvPr>
        </p:nvSpPr>
        <p:spPr>
          <a:xfrm>
            <a:off x="1942415" y="1917592"/>
            <a:ext cx="6591985" cy="3777622"/>
          </a:xfrm>
        </p:spPr>
        <p:txBody>
          <a:bodyPr>
            <a:noAutofit/>
          </a:bodyPr>
          <a:lstStyle/>
          <a:p>
            <a:pPr marL="0" indent="0">
              <a:buNone/>
            </a:pPr>
            <a:r>
              <a:rPr lang="it-IT" dirty="0">
                <a:solidFill>
                  <a:srgbClr val="C00000"/>
                </a:solidFill>
              </a:rPr>
              <a:t>SEZIONE 3</a:t>
            </a:r>
          </a:p>
          <a:p>
            <a:pPr marL="0" indent="0">
              <a:buNone/>
            </a:pPr>
            <a:r>
              <a:rPr lang="it-IT" b="1" dirty="0"/>
              <a:t>Pianificare le Azioni di ciascun obiettivo di processo in tre passi : </a:t>
            </a:r>
          </a:p>
          <a:p>
            <a:pPr marL="0" indent="0">
              <a:buNone/>
            </a:pPr>
            <a:r>
              <a:rPr lang="it-IT" dirty="0" smtClean="0"/>
              <a:t>Passo1- Definire </a:t>
            </a:r>
            <a:r>
              <a:rPr lang="it-IT" dirty="0"/>
              <a:t>l’impegno delle risorse umane e le risorse strumentali</a:t>
            </a:r>
          </a:p>
          <a:p>
            <a:pPr marL="0" indent="0">
              <a:buNone/>
            </a:pPr>
            <a:r>
              <a:rPr lang="it-IT" dirty="0" smtClean="0"/>
              <a:t>Passo 2 </a:t>
            </a:r>
            <a:r>
              <a:rPr lang="it-IT" dirty="0"/>
              <a:t>– Definire i tempi di attuazione delle attività</a:t>
            </a:r>
          </a:p>
          <a:p>
            <a:pPr marL="0" indent="0">
              <a:buNone/>
            </a:pPr>
            <a:r>
              <a:rPr lang="it-IT" dirty="0" smtClean="0"/>
              <a:t>Passo 3 </a:t>
            </a:r>
            <a:r>
              <a:rPr lang="it-IT" dirty="0"/>
              <a:t>– Programmare il monitoraggio periodico dello stato di avanzamento del raggiungimento dell’obiettivo di </a:t>
            </a:r>
            <a:r>
              <a:rPr lang="it-IT" dirty="0" smtClean="0"/>
              <a:t>processo</a:t>
            </a: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IL PIANO </a:t>
            </a:r>
            <a:r>
              <a:rPr lang="it-IT" dirty="0" err="1" smtClean="0">
                <a:solidFill>
                  <a:srgbClr val="C00000"/>
                </a:solidFill>
              </a:rPr>
              <a:t>DI</a:t>
            </a:r>
            <a:r>
              <a:rPr lang="it-IT" dirty="0" smtClean="0">
                <a:solidFill>
                  <a:srgbClr val="C00000"/>
                </a:solidFill>
              </a:rPr>
              <a:t> MIGLIORAMENTO </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solidFill>
                  <a:srgbClr val="C00000"/>
                </a:solidFill>
              </a:rPr>
              <a:t>SEZIONE 4</a:t>
            </a:r>
            <a:r>
              <a:rPr lang="it-IT" dirty="0" smtClean="0"/>
              <a:t> </a:t>
            </a:r>
          </a:p>
          <a:p>
            <a:pPr marL="0" indent="0">
              <a:buNone/>
            </a:pPr>
            <a:r>
              <a:rPr lang="it-IT" b="1" dirty="0" smtClean="0"/>
              <a:t>Valutare, condividere e diffondere i risultati del piano di miglioramento in quattro passi : </a:t>
            </a:r>
          </a:p>
          <a:p>
            <a:pPr marL="0" indent="0">
              <a:buNone/>
            </a:pPr>
            <a:r>
              <a:rPr lang="it-IT" dirty="0" smtClean="0"/>
              <a:t>Passo 1- Valutare i risultati raggiunti sulla base degli indicatori relativi ai traguardi del RAV</a:t>
            </a:r>
          </a:p>
          <a:p>
            <a:pPr marL="0" indent="0">
              <a:buNone/>
            </a:pPr>
            <a:r>
              <a:rPr lang="it-IT" dirty="0" smtClean="0"/>
              <a:t>Passo 2 – Descrivere i processi di condivisione del piano all’interno della scuola</a:t>
            </a:r>
          </a:p>
          <a:p>
            <a:pPr marL="0" indent="0">
              <a:buNone/>
            </a:pPr>
            <a:r>
              <a:rPr lang="it-IT" dirty="0" smtClean="0"/>
              <a:t>Passo 3 – Descrivere le modalità di diffusione dei risultati del </a:t>
            </a:r>
            <a:r>
              <a:rPr lang="it-IT" dirty="0" err="1" smtClean="0"/>
              <a:t>PdM</a:t>
            </a:r>
            <a:r>
              <a:rPr lang="it-IT" dirty="0" smtClean="0"/>
              <a:t> sia all’interno che all’esterno dell’organizzazione scolastica</a:t>
            </a:r>
          </a:p>
          <a:p>
            <a:pPr marL="0" indent="0">
              <a:buNone/>
            </a:pPr>
            <a:r>
              <a:rPr lang="it-IT" dirty="0" smtClean="0"/>
              <a:t>Passo 4 – Descrivere le modalità di lavoro del Nucleo di Autovalutazione</a:t>
            </a:r>
          </a:p>
          <a:p>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RENDICONTAZIONE SOCIALE </a:t>
            </a:r>
          </a:p>
        </p:txBody>
      </p:sp>
      <p:sp>
        <p:nvSpPr>
          <p:cNvPr id="3" name="Segnaposto contenuto 2"/>
          <p:cNvSpPr>
            <a:spLocks noGrp="1"/>
          </p:cNvSpPr>
          <p:nvPr>
            <p:ph idx="1"/>
          </p:nvPr>
        </p:nvSpPr>
        <p:spPr/>
        <p:txBody>
          <a:bodyPr>
            <a:normAutofit/>
          </a:bodyPr>
          <a:lstStyle/>
          <a:p>
            <a:pPr marL="0" indent="0" algn="just">
              <a:buNone/>
            </a:pPr>
            <a:r>
              <a:rPr lang="it-IT" sz="2400" dirty="0"/>
              <a:t>La </a:t>
            </a:r>
            <a:r>
              <a:rPr lang="it-IT" sz="2400" b="1" dirty="0"/>
              <a:t>fase finale del procedimento valutativo </a:t>
            </a:r>
            <a:r>
              <a:rPr lang="it-IT" sz="2400" dirty="0"/>
              <a:t>è chiaramente la rendicontazione sociale: intesa come la «pubblicazione, diffusione dei risultati raggiunti, attraverso indicatori e dati comparabili, sia in una dimensione di trasparenza sia in una dimensione di condivisione e promozione al miglioramento del servizio con la comunità di appartenenza»</a:t>
            </a:r>
          </a:p>
          <a:p>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RENDICONTAZIONE SOCIALE </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2000" dirty="0"/>
              <a:t>La Rendicontazione sociale rappresenta, per le scuole come per la comunità scolastica, uno </a:t>
            </a:r>
            <a:r>
              <a:rPr lang="it-IT" sz="2000" b="1" dirty="0"/>
              <a:t>stimolo alla riflessione, per poter meglio comprendere, rappresentare e migliorare la propria offerta </a:t>
            </a:r>
            <a:r>
              <a:rPr lang="it-IT" sz="2000" b="1" dirty="0" smtClean="0"/>
              <a:t>formativa</a:t>
            </a:r>
            <a:endParaRPr lang="it-IT" sz="2000" b="1" dirty="0"/>
          </a:p>
          <a:p>
            <a:pPr marL="0" indent="0">
              <a:buNone/>
            </a:pPr>
            <a:r>
              <a:rPr lang="it-IT" sz="2000" dirty="0"/>
              <a:t>Con la predisposizione e la pubblicazione della Rendicontazione sociale sul portale istituzionale “Scuola in chiaro”, a dicembre 2019, si è realizzata la fase conclusiva del primo ciclo di valutazione delle istituzioni scolastiche descritto nel </a:t>
            </a:r>
            <a:r>
              <a:rPr lang="it-IT" sz="2000" dirty="0" err="1" smtClean="0"/>
              <a:t>D.P.R</a:t>
            </a:r>
            <a:r>
              <a:rPr lang="it-IT" sz="2000" dirty="0" smtClean="0"/>
              <a:t>  28 marzo 2013, n. 80 ; nel </a:t>
            </a:r>
            <a:r>
              <a:rPr lang="it-IT" sz="2000" dirty="0"/>
              <a:t>2022 si è svolto il secondo ciclo di </a:t>
            </a:r>
            <a:r>
              <a:rPr lang="it-IT" sz="2000" dirty="0" smtClean="0"/>
              <a:t>valutazione</a:t>
            </a:r>
            <a:endParaRPr lang="it-IT" sz="2000" dirty="0"/>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IL DPR 80/2013  </a:t>
            </a:r>
          </a:p>
        </p:txBody>
      </p:sp>
      <p:sp>
        <p:nvSpPr>
          <p:cNvPr id="3" name="Segnaposto contenuto 2"/>
          <p:cNvSpPr>
            <a:spLocks noGrp="1"/>
          </p:cNvSpPr>
          <p:nvPr>
            <p:ph idx="1"/>
          </p:nvPr>
        </p:nvSpPr>
        <p:spPr/>
        <p:txBody>
          <a:bodyPr>
            <a:normAutofit/>
          </a:bodyPr>
          <a:lstStyle/>
          <a:p>
            <a:pPr marL="0" indent="0" algn="just">
              <a:buNone/>
            </a:pPr>
            <a:r>
              <a:rPr lang="it-IT" sz="2000" dirty="0"/>
              <a:t>La valutazione del sistema scolastico italiano introdotta con il DPR n. 80/2013 rappresenta </a:t>
            </a:r>
            <a:r>
              <a:rPr lang="it-IT" sz="2000" dirty="0">
                <a:solidFill>
                  <a:srgbClr val="C00000"/>
                </a:solidFill>
              </a:rPr>
              <a:t>un’opportunità di miglioramento continuo della qualità dell’offerta formativa e didattica </a:t>
            </a:r>
            <a:r>
              <a:rPr lang="it-IT" sz="2000" dirty="0" smtClean="0">
                <a:solidFill>
                  <a:schemeClr val="tx1"/>
                </a:solidFill>
              </a:rPr>
              <a:t>che </a:t>
            </a:r>
            <a:r>
              <a:rPr lang="it-IT" sz="2000" dirty="0" smtClean="0"/>
              <a:t>non  </a:t>
            </a:r>
            <a:r>
              <a:rPr lang="it-IT" sz="2000" dirty="0"/>
              <a:t>è stata ancora pienamente compresa. </a:t>
            </a:r>
          </a:p>
          <a:p>
            <a:pPr marL="0" indent="0" algn="just">
              <a:buNone/>
            </a:pPr>
            <a:r>
              <a:rPr lang="it-IT" sz="2000" dirty="0"/>
              <a:t>L’articolo sostiene la </a:t>
            </a:r>
            <a:r>
              <a:rPr lang="it-IT" sz="2000" dirty="0">
                <a:solidFill>
                  <a:srgbClr val="C00000"/>
                </a:solidFill>
              </a:rPr>
              <a:t>relazione inscindibile </a:t>
            </a:r>
            <a:r>
              <a:rPr lang="it-IT" sz="2000" dirty="0"/>
              <a:t>tra scuola dell’</a:t>
            </a:r>
            <a:r>
              <a:rPr lang="it-IT" sz="2000" dirty="0">
                <a:solidFill>
                  <a:srgbClr val="C00000"/>
                </a:solidFill>
              </a:rPr>
              <a:t>autonomia</a:t>
            </a:r>
            <a:r>
              <a:rPr lang="it-IT" sz="2000" dirty="0"/>
              <a:t> e necessità di una </a:t>
            </a:r>
            <a:r>
              <a:rPr lang="it-IT" sz="2000" dirty="0">
                <a:solidFill>
                  <a:srgbClr val="C00000"/>
                </a:solidFill>
              </a:rPr>
              <a:t>valutazione di sistema</a:t>
            </a:r>
            <a:r>
              <a:rPr lang="it-IT" sz="2000" dirty="0"/>
              <a:t>, offrendo diversi spunti di riflessione su responsabilità e ruoli implicati in questa nuova sfida della scuola italiana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RENDICONTAZIONE SOCIALE </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a:t>Per semplificare e digitalizzare il processo valutativo, è stata predisposta dal Ministero:</a:t>
            </a:r>
          </a:p>
          <a:p>
            <a:pPr marL="0" lvl="0" indent="0" algn="just">
              <a:buNone/>
            </a:pPr>
            <a:r>
              <a:rPr lang="it-IT" sz="2000" dirty="0"/>
              <a:t>una piattaforma online apposita articolata in quattro sezioni: contesto e risorse, risultati raggiunti, prospettive di sviluppo, altri documenti di rendicontazione</a:t>
            </a:r>
          </a:p>
          <a:p>
            <a:pPr marL="0" lvl="0" indent="0" algn="just">
              <a:buNone/>
            </a:pPr>
            <a:r>
              <a:rPr lang="it-IT" sz="2000" dirty="0"/>
              <a:t>La </a:t>
            </a:r>
            <a:r>
              <a:rPr lang="it-IT" sz="2000" dirty="0">
                <a:solidFill>
                  <a:srgbClr val="C00000"/>
                </a:solidFill>
              </a:rPr>
              <a:t>prima sezione </a:t>
            </a:r>
            <a:r>
              <a:rPr lang="it-IT" sz="2000" dirty="0"/>
              <a:t>è dedicata alla descrizione del contesto di riferimento e delle risorse materiali e professionali a disposizione delle scuole, elementi alla base delle scelte strategiche effettuate e condizionanti i risultati effettivamente raggiunti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RENDICONTAZIONE SOCIALE </a:t>
            </a:r>
            <a:endParaRPr lang="it-IT" dirty="0"/>
          </a:p>
        </p:txBody>
      </p:sp>
      <p:sp>
        <p:nvSpPr>
          <p:cNvPr id="3" name="Segnaposto contenuto 2"/>
          <p:cNvSpPr>
            <a:spLocks noGrp="1"/>
          </p:cNvSpPr>
          <p:nvPr>
            <p:ph idx="1"/>
          </p:nvPr>
        </p:nvSpPr>
        <p:spPr/>
        <p:txBody>
          <a:bodyPr>
            <a:noAutofit/>
          </a:bodyPr>
          <a:lstStyle/>
          <a:p>
            <a:pPr marL="0" lvl="0" indent="0" algn="just">
              <a:buNone/>
            </a:pPr>
            <a:r>
              <a:rPr lang="it-IT" sz="2200" dirty="0"/>
              <a:t>La </a:t>
            </a:r>
            <a:r>
              <a:rPr lang="it-IT" sz="2200" dirty="0">
                <a:solidFill>
                  <a:srgbClr val="C00000"/>
                </a:solidFill>
              </a:rPr>
              <a:t>seconda sezione </a:t>
            </a:r>
            <a:r>
              <a:rPr lang="it-IT" sz="2200" dirty="0"/>
              <a:t>è articolata in due parti : “Risultati legati all’autovalutazione e al miglioramento” e “Risultati legati alla progettualità scolastica”, in cui le scuole hanno rendicontato i risultati raggiunti con riferimento a priorità/traguardi individuati al termine dell’autovalutazione e ai percorsi di miglioramento svolti e/o agli obiettivi formativi indicati nel </a:t>
            </a:r>
            <a:r>
              <a:rPr lang="it-IT" sz="2200" dirty="0" smtClean="0"/>
              <a:t>PTOF</a:t>
            </a:r>
            <a:endParaRPr lang="it-IT" sz="2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C00000"/>
                </a:solidFill>
              </a:rPr>
              <a:t>LA RENDICONTAZIONE SOCIALE </a:t>
            </a:r>
            <a:endParaRPr lang="it-IT" dirty="0"/>
          </a:p>
        </p:txBody>
      </p:sp>
      <p:sp>
        <p:nvSpPr>
          <p:cNvPr id="3" name="Segnaposto contenuto 2"/>
          <p:cNvSpPr>
            <a:spLocks noGrp="1"/>
          </p:cNvSpPr>
          <p:nvPr>
            <p:ph idx="1"/>
          </p:nvPr>
        </p:nvSpPr>
        <p:spPr/>
        <p:txBody>
          <a:bodyPr/>
          <a:lstStyle/>
          <a:p>
            <a:pPr lvl="0"/>
            <a:r>
              <a:rPr lang="it-IT" sz="2400" dirty="0" smtClean="0">
                <a:solidFill>
                  <a:srgbClr val="C00000"/>
                </a:solidFill>
              </a:rPr>
              <a:t>La terza e la quarta sezione, </a:t>
            </a:r>
            <a:r>
              <a:rPr lang="it-IT" sz="2400" dirty="0" smtClean="0"/>
              <a:t>facoltative, sono riservate rispettivamente all’indicazione programmatica delle mete da raggiungere e dei percorsi da intraprendere nel triennio successivo e all’integrazione della Rendicontazione con altri documenti</a:t>
            </a:r>
          </a:p>
          <a:p>
            <a:endParaRPr lang="it-IT"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RENDICONTAZIONE SOCIALE </a:t>
            </a:r>
            <a:endParaRPr lang="it-IT" dirty="0"/>
          </a:p>
        </p:txBody>
      </p:sp>
      <p:sp>
        <p:nvSpPr>
          <p:cNvPr id="3" name="Segnaposto contenuto 2"/>
          <p:cNvSpPr>
            <a:spLocks noGrp="1"/>
          </p:cNvSpPr>
          <p:nvPr>
            <p:ph idx="1"/>
          </p:nvPr>
        </p:nvSpPr>
        <p:spPr/>
        <p:txBody>
          <a:bodyPr/>
          <a:lstStyle/>
          <a:p>
            <a:pPr marL="0" indent="0" algn="just">
              <a:buNone/>
            </a:pPr>
            <a:r>
              <a:rPr lang="it-IT" sz="2400" dirty="0"/>
              <a:t>Il sistema nazionale fornisce ad ogni Direttore generale degli USR un rapporto con i dati relativi alla regione di appartenenza e un database dettagliato, al fine di sviluppare un confronto con le scuole sulla finalità e sulla metodologia della rendicontazione</a:t>
            </a:r>
          </a:p>
          <a:p>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DIRETTIVA MINISTERIALE  del 18 agosto 2016</a:t>
            </a:r>
          </a:p>
        </p:txBody>
      </p:sp>
      <p:sp>
        <p:nvSpPr>
          <p:cNvPr id="3" name="Segnaposto contenuto 2"/>
          <p:cNvSpPr>
            <a:spLocks noGrp="1"/>
          </p:cNvSpPr>
          <p:nvPr>
            <p:ph idx="1"/>
          </p:nvPr>
        </p:nvSpPr>
        <p:spPr/>
        <p:txBody>
          <a:bodyPr>
            <a:normAutofit/>
          </a:bodyPr>
          <a:lstStyle/>
          <a:p>
            <a:pPr marL="0" indent="0" algn="just">
              <a:buNone/>
            </a:pPr>
            <a:r>
              <a:rPr lang="it-IT" sz="2400" dirty="0"/>
              <a:t>Il procedimento valutativo trova puntuale disciplina nella Direttiva ministeriale del 18 agosto 2016, n. 36, in attuazione della quale sono state adottate apposite Linee guida, parzialmente  modificate dopo il primo anno di applicazione, sulla base dei riscontri emersi da parte degli Uffici Scolastici Regionali, dei Nuclei di valutazione e delle osservazioni dei dirigenti scolastici</a:t>
            </a:r>
          </a:p>
          <a:p>
            <a:endParaRPr lang="it-IT"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DIRETTIVA MINISTERIALE  del 18 agosto 2016</a:t>
            </a:r>
            <a:endParaRPr lang="it-IT" dirty="0"/>
          </a:p>
        </p:txBody>
      </p:sp>
      <p:sp>
        <p:nvSpPr>
          <p:cNvPr id="3" name="Segnaposto contenuto 2"/>
          <p:cNvSpPr>
            <a:spLocks noGrp="1"/>
          </p:cNvSpPr>
          <p:nvPr>
            <p:ph idx="1"/>
          </p:nvPr>
        </p:nvSpPr>
        <p:spPr>
          <a:xfrm>
            <a:off x="1942415" y="2133600"/>
            <a:ext cx="6591985" cy="4463752"/>
          </a:xfrm>
        </p:spPr>
        <p:txBody>
          <a:bodyPr>
            <a:normAutofit fontScale="70000" lnSpcReduction="20000"/>
          </a:bodyPr>
          <a:lstStyle/>
          <a:p>
            <a:pPr marL="0" indent="0" algn="just">
              <a:buNone/>
            </a:pPr>
            <a:r>
              <a:rPr lang="it-IT" sz="2400" b="1" dirty="0"/>
              <a:t>Il procedimento di valutazione si articola sostanzialmente nelle seguenti fasi:</a:t>
            </a:r>
            <a:endParaRPr lang="it-IT" sz="2400" dirty="0"/>
          </a:p>
          <a:p>
            <a:pPr marL="0" lvl="0" indent="0" algn="just">
              <a:buNone/>
            </a:pPr>
            <a:r>
              <a:rPr lang="it-IT" sz="2400" dirty="0"/>
              <a:t>1) definizione degli obiettivi da parte del direttore USR e loro assegnazione all’interno dell’incarico dirigenziale</a:t>
            </a:r>
          </a:p>
          <a:p>
            <a:pPr marL="0" lvl="0" indent="0" algn="just">
              <a:buNone/>
            </a:pPr>
            <a:r>
              <a:rPr lang="it-IT" sz="2400" dirty="0"/>
              <a:t>2) compilazione da parte del dirigente scolastico di un Portfolio online</a:t>
            </a:r>
          </a:p>
          <a:p>
            <a:pPr marL="0" lvl="0" indent="0" algn="just">
              <a:buNone/>
            </a:pPr>
            <a:r>
              <a:rPr lang="it-IT" sz="2400" dirty="0"/>
              <a:t>3) verifica da parte del Nucleo di </a:t>
            </a:r>
            <a:r>
              <a:rPr lang="it-IT" sz="2400" dirty="0" smtClean="0"/>
              <a:t>valutazione (ogni Nucleo di valutazione, individuato dal direttore dell’USR, è costituito da un dirigente tecnico o amministrativo o scolastico, in funzione di coordinatore, e da due esperti in possesso di specifiche e documentate esperienze in materia di organizzazione e valutazione)</a:t>
            </a:r>
            <a:endParaRPr lang="it-IT" sz="2400" dirty="0"/>
          </a:p>
          <a:p>
            <a:pPr marL="0" lvl="0" indent="0" algn="just">
              <a:buNone/>
            </a:pPr>
            <a:r>
              <a:rPr lang="it-IT" sz="2400" dirty="0"/>
              <a:t>Un Nucleo deve sempre comprendere almeno un dirigente scolastico, preferibilmente con esperienze maturate come valutatore nei progetti nazionali per il miglioramento e la qualità del servizio, al fine di assicurare la presenza di competenze legate allo specifico professionale della dirigenza scolastica</a:t>
            </a:r>
          </a:p>
          <a:p>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PORTFOLIO </a:t>
            </a:r>
          </a:p>
        </p:txBody>
      </p:sp>
      <p:sp>
        <p:nvSpPr>
          <p:cNvPr id="3" name="Segnaposto contenuto 2"/>
          <p:cNvSpPr>
            <a:spLocks noGrp="1"/>
          </p:cNvSpPr>
          <p:nvPr>
            <p:ph idx="1"/>
          </p:nvPr>
        </p:nvSpPr>
        <p:spPr>
          <a:xfrm>
            <a:off x="1942415" y="1772816"/>
            <a:ext cx="6591985" cy="4608512"/>
          </a:xfrm>
        </p:spPr>
        <p:txBody>
          <a:bodyPr>
            <a:normAutofit fontScale="85000" lnSpcReduction="20000"/>
          </a:bodyPr>
          <a:lstStyle/>
          <a:p>
            <a:pPr marL="0" indent="0" algn="just">
              <a:buNone/>
            </a:pPr>
            <a:r>
              <a:rPr lang="it-IT" sz="2200" dirty="0"/>
              <a:t>Il Portfolio è strutturato in tre parti : anagrafe professionale, autovalutazione, obiettivi e azioni professionali</a:t>
            </a:r>
          </a:p>
          <a:p>
            <a:pPr marL="0" indent="0" algn="just">
              <a:buNone/>
            </a:pPr>
            <a:r>
              <a:rPr lang="it-IT" sz="2200" dirty="0"/>
              <a:t>Trattasi di uno strumento centrale nel processo valutativo perché da un lato supporta lo sviluppo professionale del Dirigente Scolastico (svolge una funzione di orientamento, analisi e riflessione), permettendogli di documentare nel tempo le azioni professionali realizzate, sempre nel rispetto degli obiettivi ricevuti con la lettera di incarico; dall’altro lato, il Portfolio è utilizzato dal Nucleo di valutazione quale elemento utile alla valutazione complessiva del Dirigente, unitamente all’imprescindibile interlocuzione diretta fra Dirigente e Nucleo, svolta o in forma di visita presso l’istituzione scolastica sede di servizio o in forma di interlocuzione in presenza presso l’USR di appartenenza o presso altre sedi istituzionali appositamente individuate</a:t>
            </a:r>
          </a:p>
          <a:p>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VALUTAZIONE DELLA DIRIGENZA SCOLASTICA </a:t>
            </a:r>
          </a:p>
        </p:txBody>
      </p:sp>
      <p:sp>
        <p:nvSpPr>
          <p:cNvPr id="3" name="Segnaposto contenuto 2"/>
          <p:cNvSpPr>
            <a:spLocks noGrp="1"/>
          </p:cNvSpPr>
          <p:nvPr>
            <p:ph idx="1"/>
          </p:nvPr>
        </p:nvSpPr>
        <p:spPr>
          <a:xfrm>
            <a:off x="1942415" y="2133600"/>
            <a:ext cx="6591985" cy="4247728"/>
          </a:xfrm>
        </p:spPr>
        <p:txBody>
          <a:bodyPr>
            <a:normAutofit/>
          </a:bodyPr>
          <a:lstStyle/>
          <a:p>
            <a:pPr marL="0" indent="0" algn="just">
              <a:buNone/>
            </a:pPr>
            <a:r>
              <a:rPr lang="it-IT" sz="2000" dirty="0" smtClean="0"/>
              <a:t>Avviata </a:t>
            </a:r>
            <a:r>
              <a:rPr lang="it-IT" sz="2000" dirty="0"/>
              <a:t>per la prima volta durante l’</a:t>
            </a:r>
            <a:r>
              <a:rPr lang="it-IT" sz="2000" dirty="0" err="1"/>
              <a:t>a.s.</a:t>
            </a:r>
            <a:r>
              <a:rPr lang="it-IT" sz="2000" dirty="0"/>
              <a:t> 2016-2017, è finalizzata alla loro valorizzazione e al miglioramento professionale nella prospettiva principale del progressivo incremento della qualità dei servizi </a:t>
            </a:r>
            <a:r>
              <a:rPr lang="it-IT" sz="2000" dirty="0" smtClean="0"/>
              <a:t>scolastici</a:t>
            </a:r>
          </a:p>
          <a:p>
            <a:pPr marL="0" indent="0" algn="just">
              <a:buNone/>
            </a:pPr>
            <a:r>
              <a:rPr lang="it-IT" sz="2000" dirty="0" smtClean="0"/>
              <a:t>Il </a:t>
            </a:r>
            <a:r>
              <a:rPr lang="it-IT" sz="2000" dirty="0"/>
              <a:t>procedimento di valutazione è incentrato principalmente sul modello organizzativo adottato nella singola istituzione scolastica, sulla direzione unitaria dell’intera istituzione scolastica, sulla gestione e valorizzazione del personale scolastico, sull’apprezzamento dell’operato da parte della comunità educante</a:t>
            </a:r>
          </a:p>
          <a:p>
            <a:endParaRPr lang="it-IT"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LA VALUTAZIONE DELLA DIRIGENZA SCOLASTICA </a:t>
            </a:r>
            <a:endParaRPr lang="it-IT" dirty="0"/>
          </a:p>
        </p:txBody>
      </p:sp>
      <p:sp>
        <p:nvSpPr>
          <p:cNvPr id="3" name="Segnaposto contenuto 2"/>
          <p:cNvSpPr>
            <a:spLocks noGrp="1"/>
          </p:cNvSpPr>
          <p:nvPr>
            <p:ph idx="1"/>
          </p:nvPr>
        </p:nvSpPr>
        <p:spPr>
          <a:xfrm>
            <a:off x="1942415" y="2133600"/>
            <a:ext cx="6591985" cy="4607768"/>
          </a:xfrm>
        </p:spPr>
        <p:txBody>
          <a:bodyPr>
            <a:normAutofit fontScale="85000" lnSpcReduction="20000"/>
          </a:bodyPr>
          <a:lstStyle/>
          <a:p>
            <a:pPr marL="0" indent="0" algn="just">
              <a:buNone/>
            </a:pPr>
            <a:r>
              <a:rPr lang="it-IT" sz="2200" dirty="0">
                <a:solidFill>
                  <a:schemeClr val="tx1"/>
                </a:solidFill>
              </a:rPr>
              <a:t>A margine di ogni procedimento di valutazione il nucleo fornisce un feedback al soggetto valutato, con l’obiettivo di sostenere il progressivo miglioramento del profilo professionale della dirigenza </a:t>
            </a:r>
            <a:r>
              <a:rPr lang="it-IT" sz="2200" dirty="0" smtClean="0">
                <a:solidFill>
                  <a:schemeClr val="tx1"/>
                </a:solidFill>
              </a:rPr>
              <a:t>scolastica</a:t>
            </a:r>
            <a:endParaRPr lang="it-IT" sz="2200" dirty="0">
              <a:solidFill>
                <a:schemeClr val="tx1"/>
              </a:solidFill>
            </a:endParaRPr>
          </a:p>
          <a:p>
            <a:pPr marL="0" indent="0" algn="just">
              <a:buNone/>
            </a:pPr>
            <a:r>
              <a:rPr lang="it-IT" sz="2200" dirty="0">
                <a:solidFill>
                  <a:schemeClr val="tx1"/>
                </a:solidFill>
              </a:rPr>
              <a:t>La valutazione finale viene realizzata dal direttore dell’USR di appartenenza</a:t>
            </a:r>
          </a:p>
          <a:p>
            <a:pPr marL="0" indent="0" algn="just">
              <a:buNone/>
            </a:pPr>
            <a:r>
              <a:rPr lang="it-IT" sz="2200" dirty="0">
                <a:solidFill>
                  <a:schemeClr val="tx1"/>
                </a:solidFill>
              </a:rPr>
              <a:t>Alla valutazione fa seguito la corresponsione della retribuzione di risultato annuale</a:t>
            </a:r>
          </a:p>
          <a:p>
            <a:pPr marL="0" indent="0" algn="just">
              <a:buNone/>
            </a:pPr>
            <a:r>
              <a:rPr lang="it-IT" sz="2200" dirty="0">
                <a:solidFill>
                  <a:schemeClr val="tx1"/>
                </a:solidFill>
              </a:rPr>
              <a:t>Allo stato attuale però, nei primi tre anni di applicazione, la retribuzione di risultato non è stata ancora collegata, come previsto dalla richiamata Direttiva n. 36 del 2016 ai livelli di raggiungimento degli obiettivi prefissati</a:t>
            </a:r>
          </a:p>
          <a:p>
            <a:pPr marL="0" indent="0" algn="just">
              <a:buNone/>
            </a:pPr>
            <a:r>
              <a:rPr lang="it-IT" sz="2200" dirty="0">
                <a:solidFill>
                  <a:schemeClr val="tx1"/>
                </a:solidFill>
              </a:rPr>
              <a:t>Pertanto sul punto, l’Amministrazione scolastica dovrà implementare il sistema di valutazione dei dirigenti scolastici</a:t>
            </a:r>
          </a:p>
          <a:p>
            <a:endParaRPr lang="it-IT"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rgbClr val="C00000"/>
                </a:solidFill>
              </a:rPr>
              <a:t>L’INVALSI </a:t>
            </a:r>
          </a:p>
        </p:txBody>
      </p:sp>
      <p:sp>
        <p:nvSpPr>
          <p:cNvPr id="3" name="Segnaposto contenuto 2"/>
          <p:cNvSpPr>
            <a:spLocks noGrp="1"/>
          </p:cNvSpPr>
          <p:nvPr>
            <p:ph idx="1"/>
          </p:nvPr>
        </p:nvSpPr>
        <p:spPr/>
        <p:txBody>
          <a:bodyPr>
            <a:noAutofit/>
          </a:bodyPr>
          <a:lstStyle/>
          <a:p>
            <a:pPr marL="0" indent="0" algn="just">
              <a:buNone/>
            </a:pPr>
            <a:r>
              <a:rPr lang="it-IT" dirty="0"/>
              <a:t>L’</a:t>
            </a:r>
            <a:r>
              <a:rPr lang="it-IT" dirty="0">
                <a:solidFill>
                  <a:srgbClr val="C00000"/>
                </a:solidFill>
              </a:rPr>
              <a:t>Invalsi</a:t>
            </a:r>
            <a:r>
              <a:rPr lang="it-IT" dirty="0"/>
              <a:t> redigerà le relazioni al Ministro ed i rapporti sul sistema scolastico e formativo, parteciperà alle indagini internazionali e alle altre iniziative in materia di valutazione in rappresentanza dell'Italia e predisporrà ed organizzerà periodiche rilevazioni nazionali sugli apprendimenti e sulle competenze degli studenti anche in raccordo alle analoghe iniziative internazionali</a:t>
            </a:r>
          </a:p>
          <a:p>
            <a:pPr marL="0" indent="0" algn="just">
              <a:buNone/>
            </a:pPr>
            <a:r>
              <a:rPr lang="it-IT" dirty="0"/>
              <a:t>Tali rilevazioni sono effettuate su base censuaria mediante prove standardizzate nelle classi seconda e quinta della scuola primaria, prima e terza della scuola secondaria di primo grado, seconda e ultima della scuola secondaria di secondo grado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DPR 80/2013 </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a:t>Il </a:t>
            </a:r>
            <a:r>
              <a:rPr lang="it-IT" sz="2000" dirty="0">
                <a:solidFill>
                  <a:srgbClr val="C00000"/>
                </a:solidFill>
              </a:rPr>
              <a:t>D.P.R. n. 80/2013 </a:t>
            </a:r>
            <a:r>
              <a:rPr lang="it-IT" sz="2000" dirty="0"/>
              <a:t>"Regolamento sul sistema nazionale di valutazione in materia di istruzione e formazione", all’ art. 6 “</a:t>
            </a:r>
            <a:r>
              <a:rPr lang="it-IT" sz="2000" dirty="0">
                <a:solidFill>
                  <a:srgbClr val="C00000"/>
                </a:solidFill>
              </a:rPr>
              <a:t>Procedimento di valutazione</a:t>
            </a:r>
            <a:r>
              <a:rPr lang="it-IT" sz="2000" dirty="0" smtClean="0"/>
              <a:t>”, </a:t>
            </a:r>
            <a:r>
              <a:rPr lang="it-IT" sz="2000" dirty="0"/>
              <a:t>al comma </a:t>
            </a:r>
            <a:r>
              <a:rPr lang="it-IT" sz="2000" dirty="0" smtClean="0"/>
              <a:t>1, </a:t>
            </a:r>
            <a:r>
              <a:rPr lang="it-IT" sz="2000" dirty="0"/>
              <a:t>recita che  “Ai fini dell’articolo 2 il procedimento di valutazione delle istituzioni scolastiche si sviluppa, in modo da </a:t>
            </a:r>
            <a:r>
              <a:rPr lang="it-IT" sz="2000" dirty="0">
                <a:solidFill>
                  <a:srgbClr val="C00000"/>
                </a:solidFill>
              </a:rPr>
              <a:t>valorizzare il ruolo delle scuole nel processo di autovalutazione</a:t>
            </a:r>
            <a:r>
              <a:rPr lang="it-IT" sz="2000" dirty="0"/>
              <a:t>, sulla base dei protocolli di valutazione e delle scadenze temporali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dirty="0">
                <a:solidFill>
                  <a:srgbClr val="C00000"/>
                </a:solidFill>
              </a:rPr>
              <a:t>LA DIRETTIVA MINISTERIALE N. 11/2014 </a:t>
            </a:r>
          </a:p>
        </p:txBody>
      </p:sp>
      <p:sp>
        <p:nvSpPr>
          <p:cNvPr id="3" name="Segnaposto contenuto 2"/>
          <p:cNvSpPr>
            <a:spLocks noGrp="1"/>
          </p:cNvSpPr>
          <p:nvPr>
            <p:ph idx="1"/>
          </p:nvPr>
        </p:nvSpPr>
        <p:spPr/>
        <p:txBody>
          <a:bodyPr>
            <a:noAutofit/>
          </a:bodyPr>
          <a:lstStyle/>
          <a:p>
            <a:pPr marL="0" indent="0">
              <a:buNone/>
            </a:pPr>
            <a:r>
              <a:rPr lang="it-IT" sz="2000" dirty="0"/>
              <a:t>La  </a:t>
            </a:r>
            <a:r>
              <a:rPr lang="it-IT" sz="2000" dirty="0">
                <a:solidFill>
                  <a:srgbClr val="C00000"/>
                </a:solidFill>
              </a:rPr>
              <a:t>Direttiva Ministeriale n. 11/2014 </a:t>
            </a:r>
            <a:r>
              <a:rPr lang="it-IT" sz="2000" dirty="0"/>
              <a:t>individua: </a:t>
            </a:r>
          </a:p>
          <a:p>
            <a:pPr marL="514350" indent="-514350">
              <a:buAutoNum type="arabicParenR"/>
            </a:pPr>
            <a:r>
              <a:rPr lang="it-IT" sz="2000" dirty="0"/>
              <a:t>le </a:t>
            </a:r>
            <a:r>
              <a:rPr lang="it-IT" sz="2000" dirty="0">
                <a:solidFill>
                  <a:srgbClr val="C00000"/>
                </a:solidFill>
              </a:rPr>
              <a:t>priorità strategiche </a:t>
            </a:r>
            <a:r>
              <a:rPr lang="it-IT" sz="2000" dirty="0"/>
              <a:t>della valutazione del Sistema educativo di istruzione e formazione</a:t>
            </a:r>
          </a:p>
          <a:p>
            <a:pPr marL="514350" indent="-514350">
              <a:buAutoNum type="arabicParenR"/>
            </a:pPr>
            <a:r>
              <a:rPr lang="it-IT" sz="2000" dirty="0"/>
              <a:t>i </a:t>
            </a:r>
            <a:r>
              <a:rPr lang="it-IT" sz="2000" dirty="0">
                <a:solidFill>
                  <a:srgbClr val="C00000"/>
                </a:solidFill>
              </a:rPr>
              <a:t>criteri generali </a:t>
            </a:r>
            <a:r>
              <a:rPr lang="it-IT" sz="2000" dirty="0"/>
              <a:t>per l’autonomia del contingente ispettivo </a:t>
            </a:r>
          </a:p>
          <a:p>
            <a:pPr marL="0" indent="0">
              <a:buNone/>
            </a:pPr>
            <a:r>
              <a:rPr lang="it-IT" sz="2000" dirty="0"/>
              <a:t>3)    i </a:t>
            </a:r>
            <a:r>
              <a:rPr lang="it-IT" sz="2000" dirty="0">
                <a:solidFill>
                  <a:srgbClr val="C00000"/>
                </a:solidFill>
              </a:rPr>
              <a:t>criteri generali </a:t>
            </a:r>
            <a:r>
              <a:rPr lang="it-IT" sz="2000" dirty="0"/>
              <a:t>per la valorizzazione delle scuole del sistema scolastico nazionale, statali e paritarie nel processo di valutazione, affinché compiano un’autentica autoanalisi dei propri punti di forza e di criticità in vista del perseguimento degli obiettivi</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LE PRIORITA’ STRATEGICHE </a:t>
            </a:r>
          </a:p>
        </p:txBody>
      </p:sp>
      <p:sp>
        <p:nvSpPr>
          <p:cNvPr id="3" name="Segnaposto contenuto 2"/>
          <p:cNvSpPr>
            <a:spLocks noGrp="1"/>
          </p:cNvSpPr>
          <p:nvPr>
            <p:ph idx="1"/>
          </p:nvPr>
        </p:nvSpPr>
        <p:spPr/>
        <p:txBody>
          <a:bodyPr>
            <a:normAutofit/>
          </a:bodyPr>
          <a:lstStyle/>
          <a:p>
            <a:pPr marL="0" indent="0">
              <a:buNone/>
            </a:pPr>
            <a:r>
              <a:rPr lang="it-IT" sz="2000" dirty="0"/>
              <a:t>Vengono indicate le seguenti </a:t>
            </a:r>
            <a:r>
              <a:rPr lang="it-IT" sz="2000" dirty="0">
                <a:solidFill>
                  <a:srgbClr val="C00000"/>
                </a:solidFill>
              </a:rPr>
              <a:t>priorità strategiche</a:t>
            </a:r>
            <a:r>
              <a:rPr lang="it-IT" sz="2000" dirty="0"/>
              <a:t>: </a:t>
            </a:r>
          </a:p>
          <a:p>
            <a:pPr marL="514350" indent="-514350">
              <a:buAutoNum type="arabicParenR"/>
            </a:pPr>
            <a:r>
              <a:rPr lang="it-IT" sz="2000" dirty="0"/>
              <a:t>riduzione della dispersione scolastica e dell’insuccesso scolastico</a:t>
            </a:r>
          </a:p>
          <a:p>
            <a:pPr marL="514350" indent="-514350">
              <a:buAutoNum type="arabicParenR"/>
            </a:pPr>
            <a:r>
              <a:rPr lang="it-IT" sz="2000" dirty="0"/>
              <a:t>riduzione delle differenze tra scuole e aree geografiche nei livelli di apprendimento degli studenti</a:t>
            </a:r>
          </a:p>
          <a:p>
            <a:pPr marL="514350" indent="-514350">
              <a:buAutoNum type="arabicParenR"/>
            </a:pPr>
            <a:r>
              <a:rPr lang="it-IT" sz="2000" dirty="0"/>
              <a:t>rafforzamento delle competenze di base degli studenti rispetto alla situazione di partenza</a:t>
            </a:r>
          </a:p>
          <a:p>
            <a:pPr marL="514350" indent="-514350">
              <a:buAutoNum type="arabicParenR"/>
            </a:pPr>
            <a:r>
              <a:rPr lang="it-IT" sz="2000" dirty="0"/>
              <a:t>valorizzazione degli esiti a distanza degli studenti con attenzione all’Università e al lavoro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LE PRIORITA’ STRATEGICHE </a:t>
            </a:r>
          </a:p>
        </p:txBody>
      </p:sp>
      <p:sp>
        <p:nvSpPr>
          <p:cNvPr id="3" name="Segnaposto contenuto 2"/>
          <p:cNvSpPr>
            <a:spLocks noGrp="1"/>
          </p:cNvSpPr>
          <p:nvPr>
            <p:ph idx="1"/>
          </p:nvPr>
        </p:nvSpPr>
        <p:spPr/>
        <p:txBody>
          <a:bodyPr>
            <a:normAutofit/>
          </a:bodyPr>
          <a:lstStyle/>
          <a:p>
            <a:pPr marL="0" indent="0" algn="just">
              <a:buNone/>
            </a:pPr>
            <a:r>
              <a:rPr lang="it-IT" sz="2000" dirty="0"/>
              <a:t>La Direttiva scandisce la </a:t>
            </a:r>
            <a:r>
              <a:rPr lang="it-IT" sz="2000" dirty="0">
                <a:solidFill>
                  <a:srgbClr val="C00000"/>
                </a:solidFill>
              </a:rPr>
              <a:t>tempistica delle varie fasi</a:t>
            </a:r>
            <a:r>
              <a:rPr lang="it-IT" sz="2000" dirty="0"/>
              <a:t>, indica che deve essere </a:t>
            </a:r>
            <a:r>
              <a:rPr lang="it-IT" sz="2000" dirty="0">
                <a:solidFill>
                  <a:srgbClr val="C00000"/>
                </a:solidFill>
              </a:rPr>
              <a:t>migliorato l’utilizzo dei dati forniti dall’Invalsi </a:t>
            </a:r>
            <a:r>
              <a:rPr lang="it-IT" sz="2000" dirty="0"/>
              <a:t>affinché i risultati possano costituire la base per l’autovalutazione e per le azioni di miglioramento, stabilisce che l’Invalsi predisponga ogni anno un </a:t>
            </a:r>
            <a:r>
              <a:rPr lang="it-IT" sz="2000" dirty="0">
                <a:solidFill>
                  <a:srgbClr val="C00000"/>
                </a:solidFill>
              </a:rPr>
              <a:t>rapporto sul sistema scolastico italiano </a:t>
            </a:r>
            <a:r>
              <a:rPr lang="it-IT" sz="2000" dirty="0"/>
              <a:t>volto a consentire un’</a:t>
            </a:r>
            <a:r>
              <a:rPr lang="it-IT" sz="2000" dirty="0">
                <a:solidFill>
                  <a:srgbClr val="C00000"/>
                </a:solidFill>
              </a:rPr>
              <a:t>analisi</a:t>
            </a:r>
            <a:r>
              <a:rPr lang="it-IT" sz="2000" dirty="0"/>
              <a:t> su base nazionale e una </a:t>
            </a:r>
            <a:r>
              <a:rPr lang="it-IT" sz="2000" dirty="0">
                <a:solidFill>
                  <a:srgbClr val="C00000"/>
                </a:solidFill>
              </a:rPr>
              <a:t>comparazione</a:t>
            </a:r>
            <a:r>
              <a:rPr lang="it-IT" sz="2000" dirty="0"/>
              <a:t> su base internazionale e che tenga conto non solo dei livelli di apprendimento degli studenti ma anche degli indicatori di risultato delle singole scuole in base ai diversi contesti territoriali</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LE PRIORITA’ STRATEGICHE </a:t>
            </a:r>
          </a:p>
        </p:txBody>
      </p:sp>
      <p:sp>
        <p:nvSpPr>
          <p:cNvPr id="3" name="Segnaposto contenuto 2"/>
          <p:cNvSpPr>
            <a:spLocks noGrp="1"/>
          </p:cNvSpPr>
          <p:nvPr>
            <p:ph idx="1"/>
          </p:nvPr>
        </p:nvSpPr>
        <p:spPr>
          <a:xfrm>
            <a:off x="1909271" y="1700808"/>
            <a:ext cx="6591985" cy="3777622"/>
          </a:xfrm>
        </p:spPr>
        <p:txBody>
          <a:bodyPr>
            <a:noAutofit/>
          </a:bodyPr>
          <a:lstStyle/>
          <a:p>
            <a:pPr marL="0" indent="0">
              <a:buNone/>
            </a:pPr>
            <a:r>
              <a:rPr lang="it-IT" dirty="0"/>
              <a:t>In questo modo si procederà ad una </a:t>
            </a:r>
            <a:r>
              <a:rPr lang="it-IT" dirty="0">
                <a:solidFill>
                  <a:srgbClr val="C00000"/>
                </a:solidFill>
              </a:rPr>
              <a:t>Valutazione di Sistema </a:t>
            </a:r>
            <a:r>
              <a:rPr lang="it-IT" dirty="0"/>
              <a:t>grazie alla quale saranno individuate le aree critiche e di eccellenza del sistema scolastico </a:t>
            </a:r>
            <a:r>
              <a:rPr lang="it-IT" dirty="0" smtClean="0"/>
              <a:t>italiano </a:t>
            </a:r>
            <a:endParaRPr lang="it-IT" dirty="0"/>
          </a:p>
          <a:p>
            <a:pPr marL="0" indent="0">
              <a:buNone/>
            </a:pPr>
            <a:r>
              <a:rPr lang="it-IT" dirty="0"/>
              <a:t>In queste disposizioni emerge chiaramente come la valutazione sia </a:t>
            </a:r>
            <a:r>
              <a:rPr lang="it-IT" dirty="0">
                <a:solidFill>
                  <a:srgbClr val="C00000"/>
                </a:solidFill>
              </a:rPr>
              <a:t>«ricerca sociale applicata che ha come scopo la riduzione della complessità decisionale attraverso la ricostruzione e l’analisi degli effetti diretti ed indiretti, attesi e non attesi, voluti e non voluti</a:t>
            </a:r>
            <a:r>
              <a:rPr lang="it-IT" dirty="0" smtClean="0">
                <a:solidFill>
                  <a:srgbClr val="C00000"/>
                </a:solidFill>
              </a:rPr>
              <a:t>» </a:t>
            </a:r>
            <a:endParaRPr lang="it-IT" dirty="0">
              <a:solidFill>
                <a:srgbClr val="C00000"/>
              </a:solidFill>
            </a:endParaRPr>
          </a:p>
          <a:p>
            <a:pPr marL="0" indent="0">
              <a:buNone/>
            </a:pPr>
            <a:r>
              <a:rPr lang="it-IT" dirty="0"/>
              <a:t>La scuola riceve dalla società il mandato di formare l’alunno e quindi proprio alla società, che è lo </a:t>
            </a:r>
            <a:r>
              <a:rPr lang="it-IT" dirty="0" err="1"/>
              <a:t>stakeholder</a:t>
            </a:r>
            <a:r>
              <a:rPr lang="it-IT" dirty="0"/>
              <a:t> per eccellenza, la scuola deve rendicontare quanto e come ha </a:t>
            </a:r>
            <a:r>
              <a:rPr lang="it-IT" dirty="0" smtClean="0"/>
              <a:t>agito</a:t>
            </a:r>
            <a:endParaRPr lang="it-IT"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solidFill>
                  <a:srgbClr val="C00000"/>
                </a:solidFill>
              </a:rPr>
              <a:t>COSA NON PREVEDE LA DIRETTIVA 11/2014</a:t>
            </a:r>
          </a:p>
        </p:txBody>
      </p:sp>
      <p:sp>
        <p:nvSpPr>
          <p:cNvPr id="3" name="Segnaposto contenuto 2"/>
          <p:cNvSpPr>
            <a:spLocks noGrp="1"/>
          </p:cNvSpPr>
          <p:nvPr>
            <p:ph idx="1"/>
          </p:nvPr>
        </p:nvSpPr>
        <p:spPr/>
        <p:txBody>
          <a:bodyPr>
            <a:normAutofit/>
          </a:bodyPr>
          <a:lstStyle/>
          <a:p>
            <a:pPr marL="0" indent="0">
              <a:buNone/>
            </a:pPr>
            <a:r>
              <a:rPr lang="it-IT" sz="2400" dirty="0"/>
              <a:t>Al termine del ciclo valutativo non si prevedono </a:t>
            </a:r>
            <a:r>
              <a:rPr lang="it-IT" sz="2400" dirty="0" smtClean="0"/>
              <a:t>:</a:t>
            </a:r>
          </a:p>
          <a:p>
            <a:pPr marL="0" indent="0">
              <a:buNone/>
            </a:pPr>
            <a:endParaRPr lang="it-IT" sz="2400" dirty="0"/>
          </a:p>
          <a:p>
            <a:r>
              <a:rPr lang="it-IT" sz="2400" dirty="0"/>
              <a:t>un giudizio da parte di una authority esterna </a:t>
            </a:r>
          </a:p>
          <a:p>
            <a:r>
              <a:rPr lang="it-IT" sz="2400" dirty="0"/>
              <a:t>la compilazione di una graduatoria </a:t>
            </a:r>
          </a:p>
          <a:p>
            <a:r>
              <a:rPr lang="it-IT" sz="2400" dirty="0"/>
              <a:t>vincitori e vinti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LA LEGGE 107 DEL 2015 </a:t>
            </a:r>
          </a:p>
        </p:txBody>
      </p:sp>
      <p:sp>
        <p:nvSpPr>
          <p:cNvPr id="3" name="Segnaposto contenuto 2"/>
          <p:cNvSpPr>
            <a:spLocks noGrp="1"/>
          </p:cNvSpPr>
          <p:nvPr>
            <p:ph idx="1"/>
          </p:nvPr>
        </p:nvSpPr>
        <p:spPr>
          <a:xfrm>
            <a:off x="1942415" y="1700808"/>
            <a:ext cx="6591985" cy="4533082"/>
          </a:xfrm>
        </p:spPr>
        <p:txBody>
          <a:bodyPr>
            <a:normAutofit fontScale="92500"/>
          </a:bodyPr>
          <a:lstStyle/>
          <a:p>
            <a:pPr marL="0" indent="0" algn="just">
              <a:buNone/>
            </a:pPr>
            <a:r>
              <a:rPr lang="it-IT" sz="2200" dirty="0"/>
              <a:t>La Legge </a:t>
            </a:r>
            <a:r>
              <a:rPr lang="it-IT" sz="2200" dirty="0">
                <a:solidFill>
                  <a:srgbClr val="C00000"/>
                </a:solidFill>
              </a:rPr>
              <a:t>107/2015 </a:t>
            </a:r>
            <a:r>
              <a:rPr lang="it-IT" sz="2200" dirty="0"/>
              <a:t>di riforma del sistema nazionale di istruzione e formazione, all’articolo 144, recita “Al fine di potenziare il sistema di valutazione delle scuole, previsto dal regolamento di cui al decreto del Presidente della Repubblica 28 marzo 2013, n. 80, è autorizzata la spesa di euro 8 milioni per ciascuno degli anni dal 2016 al 2019 a favore dell’Istituto nazionale per la valutazione del sistema educativo di istruzione e di formazione (INVALSI)</a:t>
            </a:r>
          </a:p>
          <a:p>
            <a:pPr marL="0" indent="0" algn="just">
              <a:buNone/>
            </a:pPr>
            <a:r>
              <a:rPr lang="it-IT" sz="2200" dirty="0"/>
              <a:t>La spesa è destinata prioritariamente: a) alla realizzazione delle rilevazioni nazionali degli apprendimenti b) alla partecipazione dell’Italia alle indagini internazionali c) all’autovalutazione e alle visite valutative delle scuole”</a:t>
            </a:r>
          </a:p>
          <a:p>
            <a:endParaRPr lang="it-IT"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NIV E LE SUE FUNZIONI  </a:t>
            </a:r>
          </a:p>
        </p:txBody>
      </p:sp>
      <p:sp>
        <p:nvSpPr>
          <p:cNvPr id="3" name="Segnaposto contenuto 2"/>
          <p:cNvSpPr>
            <a:spLocks noGrp="1"/>
          </p:cNvSpPr>
          <p:nvPr>
            <p:ph idx="1"/>
          </p:nvPr>
        </p:nvSpPr>
        <p:spPr>
          <a:xfrm>
            <a:off x="1942415" y="1540189"/>
            <a:ext cx="6591985" cy="3777622"/>
          </a:xfrm>
        </p:spPr>
        <p:txBody>
          <a:bodyPr>
            <a:noAutofit/>
          </a:bodyPr>
          <a:lstStyle/>
          <a:p>
            <a:pPr marL="0" indent="0">
              <a:buNone/>
            </a:pPr>
            <a:r>
              <a:rPr lang="it-IT" sz="2800" b="1" dirty="0"/>
              <a:t>Nucleo Interno di Valutazione</a:t>
            </a:r>
            <a:endParaRPr lang="it-IT" sz="2800" dirty="0"/>
          </a:p>
          <a:p>
            <a:pPr marL="0" indent="0" algn="just">
              <a:buNone/>
            </a:pPr>
            <a:r>
              <a:rPr lang="it-IT" sz="2800" dirty="0"/>
              <a:t>Al NIV sono da attribuire funzioni rilevanti in ordine ai processi di autovalutazione dell’Istituzione Scolastica, alla compilazione del R.A.V., alla programmazione delle azioni di miglioramento della scuola</a:t>
            </a:r>
          </a:p>
          <a:p>
            <a:endParaRPr lang="it-IT"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IL NIV E LE SUE FUNZIONI </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t>Il Nucleo Interno di Valutazione, a tal riguardo, si occupa:</a:t>
            </a:r>
          </a:p>
          <a:p>
            <a:pPr marL="0" indent="0" algn="just"/>
            <a:r>
              <a:rPr lang="it-IT" dirty="0" smtClean="0"/>
              <a:t> dell’attuazione e/o del coordinamento delle azioni previste dal PDM e del monitoraggio in itinere al fine di attivare le necessarie azioni preventive e/o correttive</a:t>
            </a:r>
          </a:p>
          <a:p>
            <a:pPr marL="0" indent="0" algn="just"/>
            <a:r>
              <a:rPr lang="it-IT" dirty="0" smtClean="0"/>
              <a:t> dell’autovalutazione di Istituto</a:t>
            </a:r>
          </a:p>
          <a:p>
            <a:pPr marL="0" indent="0" algn="just"/>
            <a:r>
              <a:rPr lang="it-IT" dirty="0" smtClean="0"/>
              <a:t>della stesura e/o aggiornamento del RAV</a:t>
            </a:r>
          </a:p>
          <a:p>
            <a:pPr marL="0" indent="0" algn="just"/>
            <a:r>
              <a:rPr lang="it-IT" dirty="0" smtClean="0"/>
              <a:t> dell’elaborazione e della somministrazione dei questionari di </a:t>
            </a:r>
            <a:r>
              <a:rPr lang="it-IT" dirty="0" err="1" smtClean="0"/>
              <a:t>customer</a:t>
            </a:r>
            <a:r>
              <a:rPr lang="it-IT" dirty="0" smtClean="0"/>
              <a:t> </a:t>
            </a:r>
            <a:r>
              <a:rPr lang="it-IT" i="1" dirty="0" err="1" smtClean="0"/>
              <a:t>satisfaction</a:t>
            </a:r>
            <a:endParaRPr lang="it-IT" dirty="0" smtClean="0"/>
          </a:p>
          <a:p>
            <a:pPr marL="0" indent="0" algn="just"/>
            <a:r>
              <a:rPr lang="it-IT" dirty="0" smtClean="0"/>
              <a:t>della condivisione /socializzazione degli esiti della </a:t>
            </a:r>
            <a:r>
              <a:rPr lang="it-IT" dirty="0" err="1" smtClean="0"/>
              <a:t>customer</a:t>
            </a:r>
            <a:r>
              <a:rPr lang="it-IT" dirty="0" smtClean="0"/>
              <a:t> </a:t>
            </a:r>
            <a:r>
              <a:rPr lang="it-IT" i="1" dirty="0" err="1" smtClean="0"/>
              <a:t>satisfaction</a:t>
            </a:r>
            <a:r>
              <a:rPr lang="it-IT" dirty="0" smtClean="0"/>
              <a:t> con la Comunità scolastica</a:t>
            </a:r>
          </a:p>
          <a:p>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NIV E LE SUE FUNZIONI  </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a:t>I Nuclei di valutazione provvedono, all’ interno di ciascuna scuola, ad elaborare il </a:t>
            </a:r>
            <a:r>
              <a:rPr lang="it-IT" sz="2000" dirty="0">
                <a:solidFill>
                  <a:srgbClr val="C00000"/>
                </a:solidFill>
              </a:rPr>
              <a:t>Rapporto di Autovalutazione,</a:t>
            </a:r>
            <a:r>
              <a:rPr lang="it-IT" sz="2000" dirty="0"/>
              <a:t> lo strumento che costituisce la base per individuare le </a:t>
            </a:r>
            <a:r>
              <a:rPr lang="it-IT" sz="2000" b="1" dirty="0"/>
              <a:t>priorità di sviluppo verso cui orientare il piano di miglioramento</a:t>
            </a:r>
            <a:r>
              <a:rPr lang="it-IT" sz="2000" dirty="0"/>
              <a:t>, che si configura come un percorso mirato all’individuazione di una linea strategica, di un processo di pianificazione che le scuole mettono in atto sulla base di priorità e traguardi individuati nella sezione 5 del RAV</a:t>
            </a:r>
          </a:p>
          <a:p>
            <a:endParaRPr lang="it-IT"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COMPOSIZIONE DEL NIV </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a:t>Il Nucleo Interno di Valutazione (NIV) costituito ai sensi di legge ha una </a:t>
            </a:r>
            <a:r>
              <a:rPr lang="it-IT" sz="2000" b="1" dirty="0"/>
              <a:t>composizione variabile </a:t>
            </a:r>
            <a:r>
              <a:rPr lang="it-IT" sz="2000" dirty="0"/>
              <a:t>da istituto a istituto prevedendo ogni tipo di composizione possibile e numericamente possibile</a:t>
            </a:r>
          </a:p>
          <a:p>
            <a:pPr marL="0" indent="0" algn="just">
              <a:buNone/>
            </a:pPr>
            <a:r>
              <a:rPr lang="it-IT" sz="2000" dirty="0"/>
              <a:t>I membri della componente docente sono designati tenendo conto dell’esperienza e delle competenze nel settore della valutazione</a:t>
            </a:r>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DPR 80/2013 </a:t>
            </a:r>
            <a:endParaRPr lang="it-IT" dirty="0"/>
          </a:p>
        </p:txBody>
      </p:sp>
      <p:sp>
        <p:nvSpPr>
          <p:cNvPr id="3" name="Segnaposto contenuto 2"/>
          <p:cNvSpPr>
            <a:spLocks noGrp="1"/>
          </p:cNvSpPr>
          <p:nvPr>
            <p:ph idx="1"/>
          </p:nvPr>
        </p:nvSpPr>
        <p:spPr>
          <a:xfrm>
            <a:off x="1942415" y="1905000"/>
            <a:ext cx="6591985" cy="3777622"/>
          </a:xfrm>
        </p:spPr>
        <p:txBody>
          <a:bodyPr>
            <a:noAutofit/>
          </a:bodyPr>
          <a:lstStyle/>
          <a:p>
            <a:pPr marL="0" indent="0" algn="just">
              <a:buNone/>
            </a:pPr>
            <a:r>
              <a:rPr lang="it-IT" dirty="0"/>
              <a:t>Precisa che “ A decorrere dall’anno </a:t>
            </a:r>
            <a:r>
              <a:rPr lang="it-IT" dirty="0">
                <a:solidFill>
                  <a:srgbClr val="C00000"/>
                </a:solidFill>
              </a:rPr>
              <a:t>2013</a:t>
            </a:r>
            <a:r>
              <a:rPr lang="it-IT" dirty="0"/>
              <a:t> </a:t>
            </a:r>
            <a:endParaRPr lang="it-IT" dirty="0" smtClean="0"/>
          </a:p>
          <a:p>
            <a:pPr marL="0" indent="0" algn="just">
              <a:buNone/>
            </a:pPr>
            <a:r>
              <a:rPr lang="it-IT" dirty="0" smtClean="0"/>
              <a:t>a</a:t>
            </a:r>
            <a:r>
              <a:rPr lang="it-IT" dirty="0"/>
              <a:t>) </a:t>
            </a:r>
            <a:r>
              <a:rPr lang="it-IT" dirty="0">
                <a:solidFill>
                  <a:srgbClr val="C00000"/>
                </a:solidFill>
              </a:rPr>
              <a:t>autovalutazione delle istituzioni scolastiche</a:t>
            </a:r>
            <a:r>
              <a:rPr lang="it-IT" dirty="0"/>
              <a:t>: </a:t>
            </a:r>
            <a:endParaRPr lang="it-IT" dirty="0" smtClean="0"/>
          </a:p>
          <a:p>
            <a:pPr marL="0" indent="0" algn="just">
              <a:buNone/>
            </a:pPr>
            <a:r>
              <a:rPr lang="it-IT" dirty="0" smtClean="0"/>
              <a:t>1</a:t>
            </a:r>
            <a:r>
              <a:rPr lang="it-IT" dirty="0"/>
              <a:t>) </a:t>
            </a:r>
            <a:r>
              <a:rPr lang="it-IT" dirty="0">
                <a:solidFill>
                  <a:schemeClr val="tx1"/>
                </a:solidFill>
              </a:rPr>
              <a:t>analisi e verifica del proprio servizio sulla base dei dati resi disponibili dal sistema informativo del Ministero, delle rilevazioni sugli apprendimenti e delle elaborazioni sul valore aggiunto restituite dall’Invalsi, oltre a ulteriori elementi significativi integrati dalla stessa scuola </a:t>
            </a:r>
            <a:br>
              <a:rPr lang="it-IT" dirty="0">
                <a:solidFill>
                  <a:schemeClr val="tx1"/>
                </a:solidFill>
              </a:rPr>
            </a:br>
            <a:r>
              <a:rPr lang="it-IT" dirty="0">
                <a:solidFill>
                  <a:schemeClr val="tx1"/>
                </a:solidFill>
              </a:rPr>
              <a:t>2) elaborazione di un </a:t>
            </a:r>
            <a:r>
              <a:rPr lang="it-IT" dirty="0">
                <a:solidFill>
                  <a:srgbClr val="C00000"/>
                </a:solidFill>
              </a:rPr>
              <a:t>rapporto di autovalutazione </a:t>
            </a:r>
            <a:r>
              <a:rPr lang="it-IT" dirty="0">
                <a:solidFill>
                  <a:schemeClr val="tx1"/>
                </a:solidFill>
              </a:rPr>
              <a:t>in formato elettronico, secondo un quadro di riferimento predisposto dall’Invalsi, e formulazione di </a:t>
            </a:r>
            <a:r>
              <a:rPr lang="it-IT" dirty="0">
                <a:solidFill>
                  <a:srgbClr val="C00000"/>
                </a:solidFill>
              </a:rPr>
              <a:t>un piano di miglioramento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 COMPITI DEL NIV  </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sz="2000" b="1" dirty="0">
                <a:solidFill>
                  <a:srgbClr val="C00000"/>
                </a:solidFill>
              </a:rPr>
              <a:t>Compiti</a:t>
            </a:r>
            <a:endParaRPr lang="it-IT" sz="2000" dirty="0">
              <a:solidFill>
                <a:srgbClr val="C00000"/>
              </a:solidFill>
            </a:endParaRPr>
          </a:p>
          <a:p>
            <a:pPr marL="0" indent="0">
              <a:buNone/>
            </a:pPr>
            <a:r>
              <a:rPr lang="it-IT" sz="2000" dirty="0"/>
              <a:t>Il NIV, ai sensi di legge, ha il compito di contribuire a facilitare l’elaborazione del Piano di Miglioramento (</a:t>
            </a:r>
            <a:r>
              <a:rPr lang="it-IT" sz="2000" dirty="0" err="1"/>
              <a:t>PdM</a:t>
            </a:r>
            <a:r>
              <a:rPr lang="it-IT" sz="2000" dirty="0"/>
              <a:t>)</a:t>
            </a:r>
          </a:p>
          <a:p>
            <a:pPr marL="0" indent="0">
              <a:buNone/>
            </a:pPr>
            <a:r>
              <a:rPr lang="it-IT" sz="2000" dirty="0"/>
              <a:t>Per la realizzazione dei propri compiti, il NIV si avvale:</a:t>
            </a:r>
          </a:p>
          <a:p>
            <a:pPr marL="0" indent="0">
              <a:buNone/>
            </a:pPr>
            <a:r>
              <a:rPr lang="it-IT" sz="2000" dirty="0"/>
              <a:t>1. Del RAV d’Istituto</a:t>
            </a:r>
          </a:p>
          <a:p>
            <a:pPr marL="0" indent="0">
              <a:buNone/>
            </a:pPr>
            <a:r>
              <a:rPr lang="it-IT" sz="2000" dirty="0"/>
              <a:t>2. Dei dati presenti in “Scuola in chiaro” che consentono un raffronto a livello provinciale rispetto a contesto, risorse, processi e risultati dell’Istituzione scolastica</a:t>
            </a:r>
          </a:p>
          <a:p>
            <a:pPr marL="0" indent="0">
              <a:buNone/>
            </a:pPr>
            <a:r>
              <a:rPr lang="it-IT" sz="2000" dirty="0"/>
              <a:t>3. Di propri indicatori adeguati, al fine di monitorare e valutare gli aspetti specifici del progetto di istituto</a:t>
            </a:r>
          </a:p>
          <a:p>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 COMPITI DEL NIV </a:t>
            </a:r>
            <a:endParaRPr lang="it-IT" dirty="0"/>
          </a:p>
        </p:txBody>
      </p:sp>
      <p:sp>
        <p:nvSpPr>
          <p:cNvPr id="3" name="Segnaposto contenuto 2"/>
          <p:cNvSpPr>
            <a:spLocks noGrp="1"/>
          </p:cNvSpPr>
          <p:nvPr>
            <p:ph idx="1"/>
          </p:nvPr>
        </p:nvSpPr>
        <p:spPr>
          <a:xfrm>
            <a:off x="1942415" y="1772816"/>
            <a:ext cx="6591985" cy="4536504"/>
          </a:xfrm>
        </p:spPr>
        <p:txBody>
          <a:bodyPr>
            <a:normAutofit fontScale="85000" lnSpcReduction="20000"/>
          </a:bodyPr>
          <a:lstStyle/>
          <a:p>
            <a:pPr marL="0" indent="0" algn="just">
              <a:buNone/>
            </a:pPr>
            <a:r>
              <a:rPr lang="it-IT" sz="2200" dirty="0"/>
              <a:t>In particolare, il NIV adotta un sistema di valutazione interna riferita:</a:t>
            </a:r>
          </a:p>
          <a:p>
            <a:pPr marL="0" indent="0" algn="just">
              <a:buNone/>
            </a:pPr>
            <a:r>
              <a:rPr lang="it-IT" sz="2200" dirty="0"/>
              <a:t>a) Al giudizio espresso dalla componente genitori, alunni,  docenti ed ATA, mediante la somministrazione di questionari di percezione al grado di benessere scolastico rilevato e alla qualità del clima scolastico e organizzativo</a:t>
            </a:r>
          </a:p>
          <a:p>
            <a:pPr marL="0" indent="0" algn="just">
              <a:buNone/>
            </a:pPr>
            <a:r>
              <a:rPr lang="it-IT" sz="2200" dirty="0"/>
              <a:t>b) Ai risultati ottenuti dagli studenti attraverso prove standardizzate, prove comuni adottate dai Dipartimenti nelle diverse aree di apprendimento, risultati degli esami di stato, agli esiti in uscita dalla scuola secondaria o altre modalità di verifica delle competenze acquisite</a:t>
            </a:r>
          </a:p>
          <a:p>
            <a:pPr marL="0" indent="0" algn="just">
              <a:buNone/>
            </a:pPr>
            <a:r>
              <a:rPr lang="it-IT" sz="2200" dirty="0"/>
              <a:t>c) Ai risultati osservabili nella realizzazione di specifici progetti, con particolare riguardo alle iniziative prioritarie e agli interventi di maggiore peso rispetto al bilancio dell’Istituto</a:t>
            </a:r>
          </a:p>
          <a:p>
            <a:endParaRPr lang="it-IT"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solidFill>
                  <a:srgbClr val="C00000"/>
                </a:solidFill>
              </a:rPr>
              <a:t/>
            </a:r>
            <a:br>
              <a:rPr lang="it-IT" dirty="0">
                <a:solidFill>
                  <a:srgbClr val="C00000"/>
                </a:solidFill>
              </a:rPr>
            </a:br>
            <a:r>
              <a:rPr lang="it-IT" dirty="0">
                <a:solidFill>
                  <a:srgbClr val="C00000"/>
                </a:solidFill>
              </a:rPr>
              <a:t>MODALITA’ </a:t>
            </a:r>
            <a:r>
              <a:rPr lang="it-IT" dirty="0" err="1">
                <a:solidFill>
                  <a:srgbClr val="C00000"/>
                </a:solidFill>
              </a:rPr>
              <a:t>DI</a:t>
            </a:r>
            <a:r>
              <a:rPr lang="it-IT" dirty="0">
                <a:solidFill>
                  <a:srgbClr val="C00000"/>
                </a:solidFill>
              </a:rPr>
              <a:t> FUNZIONAMENTO DEL NIV </a:t>
            </a:r>
            <a:br>
              <a:rPr lang="it-IT" dirty="0">
                <a:solidFill>
                  <a:srgbClr val="C00000"/>
                </a:solidFill>
              </a:rPr>
            </a:br>
            <a:endParaRPr lang="it-IT" dirty="0"/>
          </a:p>
        </p:txBody>
      </p:sp>
      <p:sp>
        <p:nvSpPr>
          <p:cNvPr id="3" name="Segnaposto contenuto 2"/>
          <p:cNvSpPr>
            <a:spLocks noGrp="1"/>
          </p:cNvSpPr>
          <p:nvPr>
            <p:ph idx="1"/>
          </p:nvPr>
        </p:nvSpPr>
        <p:spPr>
          <a:xfrm>
            <a:off x="1942415" y="2133600"/>
            <a:ext cx="6591985" cy="4247728"/>
          </a:xfrm>
        </p:spPr>
        <p:txBody>
          <a:bodyPr>
            <a:normAutofit lnSpcReduction="10000"/>
          </a:bodyPr>
          <a:lstStyle/>
          <a:p>
            <a:pPr marL="0" indent="0">
              <a:buNone/>
            </a:pPr>
            <a:r>
              <a:rPr lang="it-IT" sz="2000" dirty="0"/>
              <a:t>All’inizio di ciascun anno scolastico il NIV : </a:t>
            </a:r>
          </a:p>
          <a:p>
            <a:pPr marL="0" indent="0">
              <a:buNone/>
            </a:pPr>
            <a:r>
              <a:rPr lang="it-IT" sz="2000" dirty="0"/>
              <a:t>a) è convocato in prima seduta dal Dirigente per insediarsi</a:t>
            </a:r>
          </a:p>
          <a:p>
            <a:pPr marL="0" indent="0">
              <a:buNone/>
            </a:pPr>
            <a:r>
              <a:rPr lang="it-IT" sz="2000" dirty="0"/>
              <a:t>b) definisce il calendario e le modalità di lavoro per l’anno scolastico in corso</a:t>
            </a:r>
          </a:p>
          <a:p>
            <a:pPr marL="0" indent="0">
              <a:buNone/>
            </a:pPr>
            <a:r>
              <a:rPr lang="it-IT" sz="2000" dirty="0"/>
              <a:t>c) nel corso dell’anno scolastico, provvede alla raccolta sistematica dei dati utili per la analisi dei processi e dei risultati, con particolare riferimento all’area </a:t>
            </a:r>
            <a:r>
              <a:rPr lang="it-IT" sz="2000" dirty="0" err="1"/>
              <a:t>didattico-educativa</a:t>
            </a:r>
            <a:endParaRPr lang="it-IT" sz="2000" dirty="0"/>
          </a:p>
          <a:p>
            <a:pPr marL="0" indent="0">
              <a:buNone/>
            </a:pPr>
            <a:r>
              <a:rPr lang="it-IT" sz="2000" dirty="0"/>
              <a:t>d) al termine di ciascun anno scolastico,provvede alla consegna dei dati per l’elaborazione e la definizione del RAV</a:t>
            </a:r>
          </a:p>
          <a:p>
            <a:endParaRPr lang="it-IT"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latin typeface="+mn-lt"/>
              </a:rPr>
              <a:t>IL PRESIDENTE DEL NIV </a:t>
            </a:r>
          </a:p>
        </p:txBody>
      </p:sp>
      <p:sp>
        <p:nvSpPr>
          <p:cNvPr id="3" name="Segnaposto contenuto 2"/>
          <p:cNvSpPr>
            <a:spLocks noGrp="1"/>
          </p:cNvSpPr>
          <p:nvPr>
            <p:ph idx="1"/>
          </p:nvPr>
        </p:nvSpPr>
        <p:spPr/>
        <p:txBody>
          <a:bodyPr/>
          <a:lstStyle/>
          <a:p>
            <a:pPr marL="0" indent="0">
              <a:buNone/>
            </a:pPr>
            <a:r>
              <a:rPr lang="it-IT" sz="2000" dirty="0"/>
              <a:t>La funzione di presidenza del NIV è affidata al Dirigente Scolastico</a:t>
            </a:r>
          </a:p>
          <a:p>
            <a:pPr marL="0" indent="0">
              <a:buNone/>
            </a:pPr>
            <a:r>
              <a:rPr lang="it-IT" sz="2000" dirty="0"/>
              <a:t>Il Presidente può, per motivi di urgenza, convocare il NIV</a:t>
            </a:r>
          </a:p>
          <a:p>
            <a:pPr marL="0" indent="0">
              <a:buNone/>
            </a:pPr>
            <a:r>
              <a:rPr lang="it-IT" sz="2000" dirty="0"/>
              <a:t>Per la validità della riunione non è richiesta la presenza della maggioranza dei componenti</a:t>
            </a:r>
          </a:p>
          <a:p>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AUTONOMIA E VALUTAZIONE  </a:t>
            </a:r>
          </a:p>
        </p:txBody>
      </p:sp>
      <p:sp>
        <p:nvSpPr>
          <p:cNvPr id="3" name="Segnaposto contenuto 2"/>
          <p:cNvSpPr>
            <a:spLocks noGrp="1"/>
          </p:cNvSpPr>
          <p:nvPr>
            <p:ph idx="1"/>
          </p:nvPr>
        </p:nvSpPr>
        <p:spPr>
          <a:xfrm>
            <a:off x="1942415" y="1700808"/>
            <a:ext cx="6591985" cy="3777622"/>
          </a:xfrm>
        </p:spPr>
        <p:txBody>
          <a:bodyPr>
            <a:noAutofit/>
          </a:bodyPr>
          <a:lstStyle/>
          <a:p>
            <a:pPr marL="0" indent="0">
              <a:buNone/>
            </a:pPr>
            <a:r>
              <a:rPr lang="it-IT" sz="2400" b="1" dirty="0">
                <a:solidFill>
                  <a:schemeClr val="tx1"/>
                </a:solidFill>
              </a:rPr>
              <a:t>Autonomia e valutazione sono due facce della stessa medaglia</a:t>
            </a:r>
          </a:p>
          <a:p>
            <a:pPr marL="0" indent="0">
              <a:buNone/>
            </a:pPr>
            <a:r>
              <a:rPr lang="it-IT" sz="2400" dirty="0" smtClean="0"/>
              <a:t>Nel </a:t>
            </a:r>
            <a:r>
              <a:rPr lang="it-IT" sz="2400" dirty="0"/>
              <a:t>momento in cui alle scuole vengono concessi ampi spazi di autonomia didattica ed organizzativa, </a:t>
            </a:r>
            <a:r>
              <a:rPr lang="it-IT" sz="2400" dirty="0">
                <a:solidFill>
                  <a:srgbClr val="C00000"/>
                </a:solidFill>
              </a:rPr>
              <a:t>la valutazione diventa un indispensabile strumento di governo del sistema</a:t>
            </a:r>
            <a:r>
              <a:rPr lang="it-IT" sz="2400" dirty="0"/>
              <a:t> nel suo complesso.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AUTONOMIA E VALUTAZIONE </a:t>
            </a:r>
            <a:endParaRPr lang="it-IT" dirty="0"/>
          </a:p>
        </p:txBody>
      </p:sp>
      <p:sp>
        <p:nvSpPr>
          <p:cNvPr id="3" name="Segnaposto contenuto 2"/>
          <p:cNvSpPr>
            <a:spLocks noGrp="1"/>
          </p:cNvSpPr>
          <p:nvPr>
            <p:ph idx="1"/>
          </p:nvPr>
        </p:nvSpPr>
        <p:spPr/>
        <p:txBody>
          <a:bodyPr>
            <a:normAutofit/>
          </a:bodyPr>
          <a:lstStyle/>
          <a:p>
            <a:pPr marL="0" indent="0">
              <a:buNone/>
            </a:pPr>
            <a:r>
              <a:rPr lang="it-IT" sz="2000" dirty="0" smtClean="0"/>
              <a:t>Si designa un approccio sistemico alla valutazione che tiene conto :</a:t>
            </a:r>
          </a:p>
          <a:p>
            <a:pPr marL="0" indent="0"/>
            <a:r>
              <a:rPr lang="it-IT" sz="2000" dirty="0" smtClean="0"/>
              <a:t> delle dinamiche dei processi di insegnamento</a:t>
            </a:r>
          </a:p>
          <a:p>
            <a:pPr marL="0" indent="0"/>
            <a:r>
              <a:rPr lang="it-IT" sz="2000" dirty="0" smtClean="0"/>
              <a:t> della dimensione </a:t>
            </a:r>
            <a:r>
              <a:rPr lang="it-IT" sz="2000" dirty="0" err="1" smtClean="0"/>
              <a:t>organizzativo-didattica</a:t>
            </a:r>
            <a:r>
              <a:rPr lang="it-IT" sz="2000" dirty="0" smtClean="0"/>
              <a:t> della singola scuola</a:t>
            </a:r>
          </a:p>
          <a:p>
            <a:pPr marL="0" indent="0"/>
            <a:r>
              <a:rPr lang="it-IT" sz="2000" dirty="0" smtClean="0"/>
              <a:t> dell’effetto delle variabili esterne (il territorio ed il contesto socio-familiare) sulla qualità dell’istruzione</a:t>
            </a:r>
          </a:p>
          <a:p>
            <a:endParaRPr lang="it-IT"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AUTONOMIA E VALUTAZIONE </a:t>
            </a:r>
          </a:p>
        </p:txBody>
      </p:sp>
      <p:sp>
        <p:nvSpPr>
          <p:cNvPr id="3" name="Segnaposto contenuto 2"/>
          <p:cNvSpPr>
            <a:spLocks noGrp="1"/>
          </p:cNvSpPr>
          <p:nvPr>
            <p:ph idx="1"/>
          </p:nvPr>
        </p:nvSpPr>
        <p:spPr/>
        <p:txBody>
          <a:bodyPr>
            <a:noAutofit/>
          </a:bodyPr>
          <a:lstStyle/>
          <a:p>
            <a:pPr marL="0" indent="0">
              <a:buNone/>
            </a:pPr>
            <a:r>
              <a:rPr lang="it-IT" dirty="0">
                <a:solidFill>
                  <a:schemeClr val="tx1"/>
                </a:solidFill>
              </a:rPr>
              <a:t>La</a:t>
            </a:r>
            <a:r>
              <a:rPr lang="it-IT" dirty="0">
                <a:solidFill>
                  <a:schemeClr val="bg1"/>
                </a:solidFill>
              </a:rPr>
              <a:t> </a:t>
            </a:r>
            <a:r>
              <a:rPr lang="it-IT" dirty="0">
                <a:solidFill>
                  <a:schemeClr val="tx1"/>
                </a:solidFill>
              </a:rPr>
              <a:t>conquista</a:t>
            </a:r>
            <a:r>
              <a:rPr lang="it-IT" dirty="0">
                <a:solidFill>
                  <a:schemeClr val="bg1"/>
                </a:solidFill>
              </a:rPr>
              <a:t> </a:t>
            </a:r>
            <a:r>
              <a:rPr lang="it-IT" dirty="0">
                <a:solidFill>
                  <a:schemeClr val="tx1"/>
                </a:solidFill>
              </a:rPr>
              <a:t>dell’</a:t>
            </a:r>
            <a:r>
              <a:rPr lang="it-IT" dirty="0">
                <a:solidFill>
                  <a:srgbClr val="C00000"/>
                </a:solidFill>
              </a:rPr>
              <a:t>autonomia</a:t>
            </a:r>
            <a:r>
              <a:rPr lang="it-IT" dirty="0">
                <a:solidFill>
                  <a:schemeClr val="bg1"/>
                </a:solidFill>
              </a:rPr>
              <a:t> </a:t>
            </a:r>
            <a:r>
              <a:rPr lang="it-IT" dirty="0">
                <a:solidFill>
                  <a:schemeClr val="tx1"/>
                </a:solidFill>
              </a:rPr>
              <a:t>va dunque di pari passo con lo sviluppo di una </a:t>
            </a:r>
            <a:r>
              <a:rPr lang="it-IT" dirty="0">
                <a:solidFill>
                  <a:srgbClr val="C00000"/>
                </a:solidFill>
              </a:rPr>
              <a:t>cultura</a:t>
            </a:r>
            <a:r>
              <a:rPr lang="it-IT" dirty="0">
                <a:solidFill>
                  <a:schemeClr val="tx1"/>
                </a:solidFill>
              </a:rPr>
              <a:t> e di una </a:t>
            </a:r>
            <a:r>
              <a:rPr lang="it-IT" dirty="0">
                <a:solidFill>
                  <a:srgbClr val="C00000"/>
                </a:solidFill>
              </a:rPr>
              <a:t>attitudine </a:t>
            </a:r>
            <a:r>
              <a:rPr lang="it-IT" dirty="0">
                <a:solidFill>
                  <a:schemeClr val="tx1"/>
                </a:solidFill>
              </a:rPr>
              <a:t>alla</a:t>
            </a:r>
            <a:r>
              <a:rPr lang="it-IT" dirty="0">
                <a:solidFill>
                  <a:schemeClr val="bg1"/>
                </a:solidFill>
              </a:rPr>
              <a:t> </a:t>
            </a:r>
            <a:r>
              <a:rPr lang="it-IT" dirty="0">
                <a:solidFill>
                  <a:srgbClr val="C00000"/>
                </a:solidFill>
              </a:rPr>
              <a:t>valutazione</a:t>
            </a:r>
            <a:r>
              <a:rPr lang="it-IT" dirty="0">
                <a:solidFill>
                  <a:schemeClr val="tx1"/>
                </a:solidFill>
              </a:rPr>
              <a:t>, sia all’</a:t>
            </a:r>
            <a:r>
              <a:rPr lang="it-IT" dirty="0">
                <a:solidFill>
                  <a:srgbClr val="C00000"/>
                </a:solidFill>
              </a:rPr>
              <a:t>autovalutazione </a:t>
            </a:r>
            <a:r>
              <a:rPr lang="it-IT" dirty="0">
                <a:solidFill>
                  <a:schemeClr val="tx1"/>
                </a:solidFill>
              </a:rPr>
              <a:t>che</a:t>
            </a:r>
            <a:r>
              <a:rPr lang="it-IT" dirty="0">
                <a:solidFill>
                  <a:schemeClr val="bg1"/>
                </a:solidFill>
              </a:rPr>
              <a:t> </a:t>
            </a:r>
            <a:r>
              <a:rPr lang="it-IT" dirty="0">
                <a:solidFill>
                  <a:schemeClr val="tx1"/>
                </a:solidFill>
              </a:rPr>
              <a:t>alla</a:t>
            </a:r>
            <a:r>
              <a:rPr lang="it-IT" dirty="0">
                <a:solidFill>
                  <a:schemeClr val="bg1"/>
                </a:solidFill>
              </a:rPr>
              <a:t> </a:t>
            </a:r>
            <a:r>
              <a:rPr lang="it-IT" dirty="0">
                <a:solidFill>
                  <a:srgbClr val="C00000"/>
                </a:solidFill>
              </a:rPr>
              <a:t>valutazione esterna </a:t>
            </a:r>
            <a:endParaRPr lang="it-IT" dirty="0" smtClean="0">
              <a:solidFill>
                <a:srgbClr val="C00000"/>
              </a:solidFill>
            </a:endParaRPr>
          </a:p>
          <a:p>
            <a:pPr marL="0" indent="0">
              <a:buNone/>
            </a:pPr>
            <a:r>
              <a:rPr lang="it-IT" dirty="0" smtClean="0"/>
              <a:t>L’autovalutazione </a:t>
            </a:r>
            <a:r>
              <a:rPr lang="it-IT" dirty="0"/>
              <a:t>coinvolge i soggetti stessi che compiono l’attività, mentre la valutazione esterna è condotta da agenti esterni e vuole “testare” il raggiungimento di obiettivi definiti a livello generale e quindi esterni al singolo istituto </a:t>
            </a:r>
            <a:endParaRPr lang="it-IT" dirty="0" smtClean="0"/>
          </a:p>
          <a:p>
            <a:pPr marL="0" indent="0">
              <a:buNone/>
            </a:pPr>
            <a:r>
              <a:rPr lang="it-IT" dirty="0" smtClean="0"/>
              <a:t>Occorre </a:t>
            </a:r>
            <a:r>
              <a:rPr lang="it-IT" dirty="0"/>
              <a:t>mantenere un forte </a:t>
            </a:r>
            <a:r>
              <a:rPr lang="it-IT" dirty="0">
                <a:solidFill>
                  <a:srgbClr val="C00000"/>
                </a:solidFill>
              </a:rPr>
              <a:t>intreccio</a:t>
            </a:r>
            <a:r>
              <a:rPr lang="it-IT" dirty="0"/>
              <a:t> tra </a:t>
            </a:r>
            <a:r>
              <a:rPr lang="it-IT" dirty="0">
                <a:solidFill>
                  <a:srgbClr val="C00000"/>
                </a:solidFill>
              </a:rPr>
              <a:t>valutazione interna ed esterna </a:t>
            </a:r>
            <a:r>
              <a:rPr lang="it-IT" dirty="0"/>
              <a:t>per evitare che si scada nell’autoreferenzialità</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a:solidFill>
                  <a:srgbClr val="C00000"/>
                </a:solidFill>
              </a:rPr>
              <a:t>LE CARATTERISTICHE DELLA VALUTAZIONE </a:t>
            </a:r>
          </a:p>
        </p:txBody>
      </p:sp>
      <p:sp>
        <p:nvSpPr>
          <p:cNvPr id="3" name="Segnaposto contenuto 2"/>
          <p:cNvSpPr>
            <a:spLocks noGrp="1"/>
          </p:cNvSpPr>
          <p:nvPr>
            <p:ph idx="1"/>
          </p:nvPr>
        </p:nvSpPr>
        <p:spPr>
          <a:xfrm>
            <a:off x="1942415" y="2060848"/>
            <a:ext cx="6591985" cy="3777622"/>
          </a:xfrm>
        </p:spPr>
        <p:txBody>
          <a:bodyPr>
            <a:noAutofit/>
          </a:bodyPr>
          <a:lstStyle/>
          <a:p>
            <a:pPr marL="0" indent="0">
              <a:buNone/>
            </a:pPr>
            <a:r>
              <a:rPr lang="it-IT" sz="1600" dirty="0" smtClean="0"/>
              <a:t>In sintesi </a:t>
            </a:r>
            <a:r>
              <a:rPr lang="it-IT" sz="1600" dirty="0">
                <a:solidFill>
                  <a:srgbClr val="C00000"/>
                </a:solidFill>
              </a:rPr>
              <a:t>i requisiti </a:t>
            </a:r>
            <a:r>
              <a:rPr lang="it-IT" sz="1600" dirty="0"/>
              <a:t>che deve avere una </a:t>
            </a:r>
            <a:r>
              <a:rPr lang="it-IT" sz="1600" dirty="0">
                <a:solidFill>
                  <a:srgbClr val="C00000"/>
                </a:solidFill>
              </a:rPr>
              <a:t>Valutazione di Sistema </a:t>
            </a:r>
            <a:r>
              <a:rPr lang="it-IT" sz="1600" dirty="0"/>
              <a:t>nella scuola dell’autonomia </a:t>
            </a:r>
          </a:p>
          <a:p>
            <a:pPr marL="514350" indent="-514350"/>
            <a:r>
              <a:rPr lang="it-IT" sz="1600" dirty="0"/>
              <a:t>La valutazione deve essere </a:t>
            </a:r>
            <a:r>
              <a:rPr lang="it-IT" sz="1600" dirty="0">
                <a:solidFill>
                  <a:srgbClr val="C00000"/>
                </a:solidFill>
              </a:rPr>
              <a:t>situata</a:t>
            </a:r>
            <a:r>
              <a:rPr lang="it-IT" sz="1600" dirty="0"/>
              <a:t> cioè quello che viene valutato deve essere valutato in situazione, cioè inquadrato nel contesto a partire dagli esiti</a:t>
            </a:r>
          </a:p>
          <a:p>
            <a:pPr marL="514350" indent="-514350"/>
            <a:r>
              <a:rPr lang="it-IT" sz="1600" dirty="0"/>
              <a:t>La valutazione deve essere </a:t>
            </a:r>
            <a:r>
              <a:rPr lang="it-IT" sz="1600" dirty="0">
                <a:solidFill>
                  <a:srgbClr val="C00000"/>
                </a:solidFill>
              </a:rPr>
              <a:t>plurale</a:t>
            </a:r>
            <a:r>
              <a:rPr lang="it-IT" sz="1600" dirty="0"/>
              <a:t>, cioè affidata a più agenti sia interni che esterni alla scuola</a:t>
            </a:r>
          </a:p>
          <a:p>
            <a:pPr marL="514350" indent="-514350"/>
            <a:r>
              <a:rPr lang="it-IT" sz="1600" dirty="0"/>
              <a:t>La valutazione deve essere </a:t>
            </a:r>
            <a:r>
              <a:rPr lang="it-IT" sz="1600" dirty="0">
                <a:solidFill>
                  <a:srgbClr val="C00000"/>
                </a:solidFill>
              </a:rPr>
              <a:t>partecipata</a:t>
            </a:r>
            <a:r>
              <a:rPr lang="it-IT" sz="1600" dirty="0"/>
              <a:t>: non può essere delegata solo al Gruppo di valutazione ma deve coinvolgere più operatori</a:t>
            </a:r>
          </a:p>
          <a:p>
            <a:pPr marL="514350" indent="-514350"/>
            <a:r>
              <a:rPr lang="it-IT" sz="1600" dirty="0"/>
              <a:t>La valutazione deve essere </a:t>
            </a:r>
            <a:r>
              <a:rPr lang="it-IT" sz="1600" dirty="0">
                <a:solidFill>
                  <a:srgbClr val="C00000"/>
                </a:solidFill>
              </a:rPr>
              <a:t>formativa</a:t>
            </a:r>
            <a:r>
              <a:rPr lang="it-IT" sz="1600" dirty="0"/>
              <a:t>, cioè deve innescare una riflessione che si traduce in decisioni e </a:t>
            </a:r>
            <a:r>
              <a:rPr lang="it-IT" sz="1600" dirty="0" smtClean="0"/>
              <a:t>cambiamenti</a:t>
            </a:r>
            <a:endParaRPr lang="it-IT" sz="1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a:solidFill>
                  <a:srgbClr val="C00000"/>
                </a:solidFill>
              </a:rPr>
              <a:t>LE CARATTERISTICHE DELLA VALUTAZIONE </a:t>
            </a:r>
          </a:p>
        </p:txBody>
      </p:sp>
      <p:sp>
        <p:nvSpPr>
          <p:cNvPr id="3" name="Segnaposto contenuto 2"/>
          <p:cNvSpPr>
            <a:spLocks noGrp="1"/>
          </p:cNvSpPr>
          <p:nvPr>
            <p:ph idx="1"/>
          </p:nvPr>
        </p:nvSpPr>
        <p:spPr/>
        <p:txBody>
          <a:bodyPr>
            <a:noAutofit/>
          </a:bodyPr>
          <a:lstStyle/>
          <a:p>
            <a:pPr marL="0" indent="0">
              <a:buNone/>
            </a:pPr>
            <a:r>
              <a:rPr lang="it-IT" dirty="0"/>
              <a:t>Al momento sembra </a:t>
            </a:r>
            <a:r>
              <a:rPr lang="it-IT" dirty="0">
                <a:solidFill>
                  <a:srgbClr val="C00000"/>
                </a:solidFill>
              </a:rPr>
              <a:t>mancare la partecipazione costruttiva </a:t>
            </a:r>
            <a:r>
              <a:rPr lang="it-IT" dirty="0">
                <a:solidFill>
                  <a:schemeClr val="tx1"/>
                </a:solidFill>
              </a:rPr>
              <a:t>degli operatori della scuola al processo di valutazione in atto</a:t>
            </a:r>
          </a:p>
          <a:p>
            <a:pPr marL="0" indent="0">
              <a:buNone/>
            </a:pPr>
            <a:r>
              <a:rPr lang="it-IT" dirty="0"/>
              <a:t>Le diverse resistenze, fondate sulla libertà di insegnamento garantita a livello costituzionale, fanno emergere con chiarezza che </a:t>
            </a:r>
            <a:r>
              <a:rPr lang="it-IT" dirty="0">
                <a:solidFill>
                  <a:srgbClr val="C00000"/>
                </a:solidFill>
              </a:rPr>
              <a:t>il problema è di ordine culturale</a:t>
            </a:r>
          </a:p>
          <a:p>
            <a:pPr marL="0" indent="0">
              <a:buNone/>
            </a:pPr>
            <a:r>
              <a:rPr lang="it-IT" dirty="0"/>
              <a:t>La mancanza di una cultura della valutazione negli addetti ai lavori rappresenta l’ostacolo più consistente nel riuscire ad utilizzare la </a:t>
            </a:r>
            <a:r>
              <a:rPr lang="it-IT" dirty="0">
                <a:solidFill>
                  <a:srgbClr val="C00000"/>
                </a:solidFill>
              </a:rPr>
              <a:t>valutazione come risorsa e strumento di miglioramento del sistema di istruzione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a:solidFill>
                  <a:srgbClr val="C00000"/>
                </a:solidFill>
              </a:rPr>
              <a:t>LE CARATTERISTICHE DELLA VALUTAZIONE </a:t>
            </a:r>
          </a:p>
        </p:txBody>
      </p:sp>
      <p:sp>
        <p:nvSpPr>
          <p:cNvPr id="3" name="Segnaposto contenuto 2"/>
          <p:cNvSpPr>
            <a:spLocks noGrp="1"/>
          </p:cNvSpPr>
          <p:nvPr>
            <p:ph idx="1"/>
          </p:nvPr>
        </p:nvSpPr>
        <p:spPr/>
        <p:txBody>
          <a:bodyPr>
            <a:normAutofit/>
          </a:bodyPr>
          <a:lstStyle/>
          <a:p>
            <a:pPr marL="0" indent="0" algn="just">
              <a:buNone/>
            </a:pPr>
            <a:r>
              <a:rPr lang="it-IT" sz="2000" dirty="0"/>
              <a:t>Sarebbe stato opportuno, prima di valutare, far crescere nelle scuole una </a:t>
            </a:r>
            <a:r>
              <a:rPr lang="it-IT" sz="2000" dirty="0">
                <a:solidFill>
                  <a:srgbClr val="C00000"/>
                </a:solidFill>
              </a:rPr>
              <a:t>cultura della valutazione</a:t>
            </a:r>
            <a:r>
              <a:rPr lang="it-IT" sz="2000" dirty="0"/>
              <a:t> mediante corsi di formazione a sostegno di un modo nuovo di essere scuola che deve configurarsi come </a:t>
            </a:r>
            <a:r>
              <a:rPr lang="it-IT" sz="2000" dirty="0">
                <a:solidFill>
                  <a:srgbClr val="C00000"/>
                </a:solidFill>
              </a:rPr>
              <a:t>servizio formativo di qualità, </a:t>
            </a:r>
            <a:r>
              <a:rPr lang="it-IT" sz="2000" dirty="0">
                <a:solidFill>
                  <a:schemeClr val="tx1"/>
                </a:solidFill>
              </a:rPr>
              <a:t>capace di rendere leggibile e trasparente </a:t>
            </a:r>
            <a:r>
              <a:rPr lang="it-IT" sz="2000" dirty="0">
                <a:solidFill>
                  <a:srgbClr val="C00000"/>
                </a:solidFill>
              </a:rPr>
              <a:t>l’efficienza e l’efficacia </a:t>
            </a:r>
            <a:r>
              <a:rPr lang="it-IT" sz="2000" dirty="0">
                <a:solidFill>
                  <a:schemeClr val="tx1"/>
                </a:solidFill>
              </a:rPr>
              <a:t>della propria azione e di tradurre la propria linea d’azione in </a:t>
            </a:r>
            <a:r>
              <a:rPr lang="it-IT" sz="2000" dirty="0">
                <a:solidFill>
                  <a:srgbClr val="C00000"/>
                </a:solidFill>
              </a:rPr>
              <a:t>risultati chiaramente identificabili e misurabili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DPR 80/2013 </a:t>
            </a:r>
            <a:endParaRPr lang="it-IT" dirty="0"/>
          </a:p>
        </p:txBody>
      </p:sp>
      <p:sp>
        <p:nvSpPr>
          <p:cNvPr id="3" name="Segnaposto contenuto 2"/>
          <p:cNvSpPr>
            <a:spLocks noGrp="1"/>
          </p:cNvSpPr>
          <p:nvPr>
            <p:ph idx="1"/>
          </p:nvPr>
        </p:nvSpPr>
        <p:spPr>
          <a:xfrm>
            <a:off x="1942415" y="1772816"/>
            <a:ext cx="6591985" cy="4138406"/>
          </a:xfrm>
        </p:spPr>
        <p:txBody>
          <a:bodyPr>
            <a:normAutofit fontScale="92500" lnSpcReduction="20000"/>
          </a:bodyPr>
          <a:lstStyle/>
          <a:p>
            <a:pPr marL="0" indent="0" algn="just">
              <a:buNone/>
            </a:pPr>
            <a:r>
              <a:rPr lang="it-IT" sz="2200" dirty="0"/>
              <a:t>b) </a:t>
            </a:r>
            <a:r>
              <a:rPr lang="it-IT" sz="2200" dirty="0">
                <a:solidFill>
                  <a:srgbClr val="C00000"/>
                </a:solidFill>
              </a:rPr>
              <a:t>Valutazione esterna</a:t>
            </a:r>
            <a:r>
              <a:rPr lang="it-IT" sz="2200" dirty="0"/>
              <a:t>: 1) individuazione da parte dell’Invalsi delle situazioni da sottoporre a verifica, sulla base di indicatori di efficienza ed efficacia previamente definiti dall’Invalsi medesimo 2) visite dei nuclei di cui al comma 2, secondo il programma e i protocolli di valutazione adottati dalla conferenza ai sensi dell’articolo 2, comma 5  3) ridefinizione da parte delle istituzioni scolastiche dei piani di miglioramento in base agli esiti dell’analisi effettuata dai nuclei </a:t>
            </a:r>
          </a:p>
          <a:p>
            <a:pPr marL="0" indent="0" algn="just">
              <a:buNone/>
            </a:pPr>
            <a:r>
              <a:rPr lang="it-IT" sz="2200" dirty="0"/>
              <a:t>c) </a:t>
            </a:r>
            <a:r>
              <a:rPr lang="it-IT" sz="2200" dirty="0">
                <a:solidFill>
                  <a:srgbClr val="C00000"/>
                </a:solidFill>
              </a:rPr>
              <a:t>Azioni di miglioramento: </a:t>
            </a:r>
            <a:r>
              <a:rPr lang="it-IT" sz="2200" dirty="0"/>
              <a:t>1) definizione e attuazione da parte delle istituzioni scolastiche degli interventi migliorativi anche con il supporto dell’Indire o attraverso la collaborazione con università, enti di ricerca, associazioni professionali e </a:t>
            </a:r>
            <a:r>
              <a:rPr lang="it-IT" sz="2200" dirty="0" smtClean="0"/>
              <a:t>culturali</a:t>
            </a:r>
            <a:endParaRPr lang="it-IT" sz="2200" dirty="0"/>
          </a:p>
          <a:p>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a:solidFill>
                  <a:srgbClr val="C00000"/>
                </a:solidFill>
              </a:rPr>
              <a:t>LE CARATTERISTICHE DELLA VALUTAZIONE </a:t>
            </a:r>
          </a:p>
        </p:txBody>
      </p:sp>
      <p:sp>
        <p:nvSpPr>
          <p:cNvPr id="3" name="Segnaposto contenuto 2"/>
          <p:cNvSpPr>
            <a:spLocks noGrp="1"/>
          </p:cNvSpPr>
          <p:nvPr>
            <p:ph idx="1"/>
          </p:nvPr>
        </p:nvSpPr>
        <p:spPr/>
        <p:txBody>
          <a:bodyPr>
            <a:normAutofit/>
          </a:bodyPr>
          <a:lstStyle/>
          <a:p>
            <a:pPr marL="0" indent="0" algn="just">
              <a:buNone/>
            </a:pPr>
            <a:r>
              <a:rPr lang="it-IT" sz="2400" dirty="0"/>
              <a:t>Affinché questa </a:t>
            </a:r>
            <a:r>
              <a:rPr lang="it-IT" sz="2400" dirty="0">
                <a:solidFill>
                  <a:srgbClr val="C00000"/>
                </a:solidFill>
              </a:rPr>
              <a:t>cultura della valutazione </a:t>
            </a:r>
            <a:r>
              <a:rPr lang="it-IT" sz="2400" dirty="0"/>
              <a:t>per il miglioramento continuo diventi veramente un </a:t>
            </a:r>
            <a:r>
              <a:rPr lang="it-IT" sz="2400" dirty="0">
                <a:solidFill>
                  <a:srgbClr val="C00000"/>
                </a:solidFill>
              </a:rPr>
              <a:t>modus operandi </a:t>
            </a:r>
            <a:r>
              <a:rPr lang="it-IT" sz="2400" dirty="0"/>
              <a:t>delle scuole, diventa determinante il ruolo del </a:t>
            </a:r>
            <a:r>
              <a:rPr lang="it-IT" sz="2400" dirty="0">
                <a:solidFill>
                  <a:srgbClr val="C00000"/>
                </a:solidFill>
              </a:rPr>
              <a:t>Dirigente Scolastico </a:t>
            </a:r>
            <a:r>
              <a:rPr lang="it-IT" sz="2400" dirty="0">
                <a:solidFill>
                  <a:schemeClr val="tx1"/>
                </a:solidFill>
              </a:rPr>
              <a:t>che</a:t>
            </a:r>
            <a:r>
              <a:rPr lang="it-IT" sz="2400" dirty="0">
                <a:solidFill>
                  <a:schemeClr val="bg1"/>
                </a:solidFill>
              </a:rPr>
              <a:t> </a:t>
            </a:r>
            <a:r>
              <a:rPr lang="it-IT" sz="2400" dirty="0">
                <a:solidFill>
                  <a:schemeClr val="tx1"/>
                </a:solidFill>
              </a:rPr>
              <a:t>deve</a:t>
            </a:r>
            <a:r>
              <a:rPr lang="it-IT" sz="2400" dirty="0"/>
              <a:t> creare un </a:t>
            </a:r>
            <a:r>
              <a:rPr lang="it-IT" sz="2400" dirty="0">
                <a:solidFill>
                  <a:srgbClr val="C00000"/>
                </a:solidFill>
              </a:rPr>
              <a:t>clima di fiducia e di coinvolgimento </a:t>
            </a:r>
            <a:r>
              <a:rPr lang="it-IT" sz="2400" dirty="0"/>
              <a:t>sia del Collegio dei docenti sia del Consiglio d’Istituto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CONCLUSIONI </a:t>
            </a:r>
          </a:p>
        </p:txBody>
      </p:sp>
      <p:sp>
        <p:nvSpPr>
          <p:cNvPr id="3" name="Segnaposto contenuto 2"/>
          <p:cNvSpPr>
            <a:spLocks noGrp="1"/>
          </p:cNvSpPr>
          <p:nvPr>
            <p:ph idx="1"/>
          </p:nvPr>
        </p:nvSpPr>
        <p:spPr/>
        <p:txBody>
          <a:bodyPr>
            <a:normAutofit/>
          </a:bodyPr>
          <a:lstStyle/>
          <a:p>
            <a:pPr marL="0" indent="0">
              <a:buNone/>
            </a:pPr>
            <a:r>
              <a:rPr lang="it-IT" sz="2000" dirty="0"/>
              <a:t>Il processo di costante revisione delle proprie scelte e comportamenti, attraverso il supporto di una </a:t>
            </a:r>
            <a:r>
              <a:rPr lang="it-IT" sz="2000" dirty="0">
                <a:solidFill>
                  <a:srgbClr val="C00000"/>
                </a:solidFill>
              </a:rPr>
              <a:t>valutazione rigorosa, </a:t>
            </a:r>
            <a:r>
              <a:rPr lang="it-IT" sz="2000" dirty="0"/>
              <a:t>è volto a produrre un miglioramento :</a:t>
            </a:r>
          </a:p>
          <a:p>
            <a:pPr marL="514350" indent="-514350"/>
            <a:r>
              <a:rPr lang="it-IT" sz="2000" dirty="0"/>
              <a:t>della didattica dei singoli docenti </a:t>
            </a:r>
          </a:p>
          <a:p>
            <a:pPr marL="514350" indent="-514350"/>
            <a:r>
              <a:rPr lang="it-IT" sz="2000" dirty="0"/>
              <a:t>delle modalità di lavoro collegiale</a:t>
            </a:r>
          </a:p>
          <a:p>
            <a:pPr marL="514350" indent="-514350"/>
            <a:r>
              <a:rPr lang="it-IT" sz="2000" dirty="0"/>
              <a:t>della qualità dei processi di insegnamento-apprendimento posti in essere da ogni istituzione scolastica</a:t>
            </a:r>
          </a:p>
          <a:p>
            <a:endParaRPr lang="it-IT" dirty="0">
              <a:solidFill>
                <a:srgbClr val="C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CONCLUSIONI </a:t>
            </a:r>
          </a:p>
        </p:txBody>
      </p:sp>
      <p:sp>
        <p:nvSpPr>
          <p:cNvPr id="3" name="Segnaposto contenuto 2"/>
          <p:cNvSpPr>
            <a:spLocks noGrp="1"/>
          </p:cNvSpPr>
          <p:nvPr>
            <p:ph idx="1"/>
          </p:nvPr>
        </p:nvSpPr>
        <p:spPr/>
        <p:txBody>
          <a:bodyPr>
            <a:normAutofit/>
          </a:bodyPr>
          <a:lstStyle/>
          <a:p>
            <a:pPr marL="0" indent="0" algn="just">
              <a:buNone/>
            </a:pPr>
            <a:r>
              <a:rPr lang="it-IT" sz="2400" dirty="0"/>
              <a:t>La cultura della valutazione è finalizzata al miglioramento dei </a:t>
            </a:r>
            <a:r>
              <a:rPr lang="it-IT" sz="2400" dirty="0">
                <a:solidFill>
                  <a:srgbClr val="C00000"/>
                </a:solidFill>
              </a:rPr>
              <a:t>processi e degli esiti</a:t>
            </a:r>
          </a:p>
          <a:p>
            <a:pPr marL="0" indent="0" algn="just">
              <a:buNone/>
            </a:pPr>
            <a:r>
              <a:rPr lang="it-IT" sz="2400" dirty="0"/>
              <a:t>Il sistema di valutazione è </a:t>
            </a:r>
            <a:r>
              <a:rPr lang="it-IT" sz="2400" dirty="0">
                <a:solidFill>
                  <a:srgbClr val="C00000"/>
                </a:solidFill>
              </a:rPr>
              <a:t>stratificato</a:t>
            </a:r>
            <a:r>
              <a:rPr lang="it-IT" sz="2400" dirty="0"/>
              <a:t> ( dagli apprendimenti degli studenti fino a i processi che riguardano il sistema scolastico a livello nazionale )</a:t>
            </a:r>
          </a:p>
          <a:p>
            <a:pPr marL="0" indent="0" algn="just">
              <a:buNone/>
            </a:pPr>
            <a:r>
              <a:rPr lang="it-IT" sz="2400" dirty="0"/>
              <a:t>Il sistema scolastico nazionale viene </a:t>
            </a:r>
            <a:r>
              <a:rPr lang="it-IT" sz="2400" dirty="0">
                <a:solidFill>
                  <a:srgbClr val="C00000"/>
                </a:solidFill>
              </a:rPr>
              <a:t>comparato </a:t>
            </a:r>
            <a:r>
              <a:rPr lang="it-IT" sz="2400" dirty="0"/>
              <a:t>con altri sistemi scolastici a livello europeo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CONCLUSIONI</a:t>
            </a:r>
            <a:r>
              <a:rPr lang="it-IT" dirty="0"/>
              <a:t> </a:t>
            </a:r>
          </a:p>
        </p:txBody>
      </p:sp>
      <p:sp>
        <p:nvSpPr>
          <p:cNvPr id="3" name="Segnaposto contenuto 2"/>
          <p:cNvSpPr>
            <a:spLocks noGrp="1"/>
          </p:cNvSpPr>
          <p:nvPr>
            <p:ph idx="1"/>
          </p:nvPr>
        </p:nvSpPr>
        <p:spPr/>
        <p:txBody>
          <a:bodyPr>
            <a:normAutofit/>
          </a:bodyPr>
          <a:lstStyle/>
          <a:p>
            <a:pPr marL="0" indent="0">
              <a:buNone/>
            </a:pPr>
            <a:r>
              <a:rPr lang="it-IT" sz="3600" dirty="0">
                <a:solidFill>
                  <a:schemeClr val="tx1"/>
                </a:solidFill>
              </a:rPr>
              <a:t>Ridurre la valutazione ad un mero adempimento burocratico sarebbe, per la nostra scuola, un’occasione </a:t>
            </a:r>
            <a:r>
              <a:rPr lang="it-IT" sz="3600" dirty="0" smtClean="0">
                <a:solidFill>
                  <a:schemeClr val="tx1"/>
                </a:solidFill>
              </a:rPr>
              <a:t>perduta </a:t>
            </a:r>
            <a:endParaRPr lang="it-IT" sz="3600" dirty="0">
              <a:solidFill>
                <a:schemeClr val="tx1"/>
              </a:solidFill>
            </a:endParaRPr>
          </a:p>
          <a:p>
            <a:pPr algn="just"/>
            <a:endParaRPr lang="it-IT" sz="4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RIFERIMENTI NORMATIVI </a:t>
            </a:r>
          </a:p>
        </p:txBody>
      </p:sp>
      <p:sp>
        <p:nvSpPr>
          <p:cNvPr id="3" name="Segnaposto contenuto 2"/>
          <p:cNvSpPr>
            <a:spLocks noGrp="1"/>
          </p:cNvSpPr>
          <p:nvPr>
            <p:ph idx="1"/>
          </p:nvPr>
        </p:nvSpPr>
        <p:spPr/>
        <p:txBody>
          <a:bodyPr>
            <a:normAutofit/>
          </a:bodyPr>
          <a:lstStyle/>
          <a:p>
            <a:pPr marL="0" indent="0">
              <a:buNone/>
            </a:pPr>
            <a:r>
              <a:rPr lang="it-IT" sz="2000" dirty="0">
                <a:solidFill>
                  <a:srgbClr val="C00000"/>
                </a:solidFill>
              </a:rPr>
              <a:t>La Conferenza Nazionale sulla scuola del 1990</a:t>
            </a:r>
            <a:r>
              <a:rPr lang="it-IT" sz="2000" dirty="0"/>
              <a:t> in cui, sulla base delle sperimentazioni sugli indicatori di qualità degli altri Paesi europei, venivano tracciate due piste fondamentali per il nostro sistema scolastico: l’autonomia e la valutazione</a:t>
            </a:r>
          </a:p>
          <a:p>
            <a:pPr marL="0" indent="0">
              <a:buNone/>
            </a:pPr>
            <a:r>
              <a:rPr lang="it-IT" sz="2000" dirty="0">
                <a:solidFill>
                  <a:srgbClr val="C00000"/>
                </a:solidFill>
              </a:rPr>
              <a:t>D. </a:t>
            </a:r>
            <a:r>
              <a:rPr lang="it-IT" sz="2000" dirty="0" err="1">
                <a:solidFill>
                  <a:srgbClr val="C00000"/>
                </a:solidFill>
              </a:rPr>
              <a:t>Lgs</a:t>
            </a:r>
            <a:r>
              <a:rPr lang="it-IT" sz="2000" dirty="0">
                <a:solidFill>
                  <a:srgbClr val="C00000"/>
                </a:solidFill>
              </a:rPr>
              <a:t>. 297/94 </a:t>
            </a:r>
            <a:r>
              <a:rPr lang="it-IT" sz="2000" dirty="0"/>
              <a:t>-Testo Unico delle disposizioni legislative in materia di istruzione, </a:t>
            </a:r>
            <a:r>
              <a:rPr lang="it-IT" sz="2000" dirty="0">
                <a:solidFill>
                  <a:srgbClr val="C00000"/>
                </a:solidFill>
              </a:rPr>
              <a:t>all’art. 603 </a:t>
            </a:r>
            <a:r>
              <a:rPr lang="it-IT" sz="2000" dirty="0"/>
              <a:t>si leggono i </a:t>
            </a:r>
            <a:r>
              <a:rPr lang="it-IT" sz="2000" dirty="0">
                <a:solidFill>
                  <a:srgbClr val="C00000"/>
                </a:solidFill>
              </a:rPr>
              <a:t>primi riferimenti di </a:t>
            </a:r>
            <a:r>
              <a:rPr lang="it-IT" sz="2000" dirty="0" smtClean="0">
                <a:solidFill>
                  <a:srgbClr val="C00000"/>
                </a:solidFill>
              </a:rPr>
              <a:t>un </a:t>
            </a:r>
            <a:r>
              <a:rPr lang="it-IT" sz="2000" dirty="0">
                <a:solidFill>
                  <a:srgbClr val="C00000"/>
                </a:solidFill>
              </a:rPr>
              <a:t>sistema di valutazione nazionale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RIFERIMENTI NORMATIVI </a:t>
            </a:r>
          </a:p>
        </p:txBody>
      </p:sp>
      <p:sp>
        <p:nvSpPr>
          <p:cNvPr id="3" name="Segnaposto contenuto 2"/>
          <p:cNvSpPr>
            <a:spLocks noGrp="1"/>
          </p:cNvSpPr>
          <p:nvPr>
            <p:ph idx="1"/>
          </p:nvPr>
        </p:nvSpPr>
        <p:spPr>
          <a:xfrm>
            <a:off x="2000232" y="1571612"/>
            <a:ext cx="6591985" cy="3777622"/>
          </a:xfrm>
        </p:spPr>
        <p:txBody>
          <a:bodyPr>
            <a:noAutofit/>
          </a:bodyPr>
          <a:lstStyle/>
          <a:p>
            <a:pPr marL="0" indent="0" algn="just">
              <a:buNone/>
            </a:pPr>
            <a:r>
              <a:rPr lang="it-IT" sz="1600" dirty="0">
                <a:solidFill>
                  <a:srgbClr val="C00000"/>
                </a:solidFill>
              </a:rPr>
              <a:t>La Circolare Ministeriale n. 403 del 26 giugno </a:t>
            </a:r>
            <a:r>
              <a:rPr lang="it-IT" sz="1600" dirty="0" smtClean="0">
                <a:solidFill>
                  <a:srgbClr val="C00000"/>
                </a:solidFill>
              </a:rPr>
              <a:t>1997</a:t>
            </a:r>
            <a:r>
              <a:rPr lang="it-IT" sz="1500" dirty="0" smtClean="0"/>
              <a:t>, in </a:t>
            </a:r>
            <a:r>
              <a:rPr lang="it-IT" sz="1500" dirty="0"/>
              <a:t>cui comincia a delinearsi l’ esigenza di verificare la qualità del prodotto educativo :“La </a:t>
            </a:r>
            <a:r>
              <a:rPr lang="it-IT" sz="1500" dirty="0">
                <a:solidFill>
                  <a:srgbClr val="C00000"/>
                </a:solidFill>
              </a:rPr>
              <a:t>valutazione</a:t>
            </a:r>
            <a:r>
              <a:rPr lang="it-IT" sz="1500" dirty="0"/>
              <a:t> dovrà pertanto essere </a:t>
            </a:r>
            <a:r>
              <a:rPr lang="it-IT" sz="1500" dirty="0">
                <a:solidFill>
                  <a:srgbClr val="C00000"/>
                </a:solidFill>
              </a:rPr>
              <a:t>multifattoriale</a:t>
            </a:r>
            <a:r>
              <a:rPr lang="it-IT" sz="1500" dirty="0"/>
              <a:t> e </a:t>
            </a:r>
            <a:r>
              <a:rPr lang="it-IT" sz="1500" dirty="0">
                <a:solidFill>
                  <a:srgbClr val="C00000"/>
                </a:solidFill>
              </a:rPr>
              <a:t>includere non solo la verifica dei livelli di apprendimento ma anche la valutazione dei processi</a:t>
            </a:r>
            <a:r>
              <a:rPr lang="it-IT" sz="1500" dirty="0"/>
              <a:t>, comprenderà sia gli aspetti quantitativi che quelli di tipo qualitativo; dovrà in sostanza rendere conto delle condizioni strutturali di disagio, di normalità o di eccellenza in cui maturano determinati esiti, in riferimento sia ai livelli di apprendimento che ai livelli di qualità del servizio. Inoltre, per essere "di sistema", dovrebbe essere in grado di estendersi "al di fuori del si</a:t>
            </a:r>
            <a:r>
              <a:rPr lang="it-IT" sz="1500" dirty="0" err="1"/>
              <a:t>stema</a:t>
            </a:r>
            <a:r>
              <a:rPr lang="it-IT" sz="1500" dirty="0"/>
              <a:t> scolastico", ed occuparsi perciò anche dei rapporti tra il sotto-sistema sociale e produttivo. Scopo </a:t>
            </a:r>
            <a:r>
              <a:rPr lang="it-IT" sz="1500" dirty="0" err="1"/>
              <a:t>fondamen</a:t>
            </a:r>
            <a:r>
              <a:rPr lang="it-IT" sz="1500" dirty="0"/>
              <a:t>tale di un Sistema di valutazione è dunque quello di valutare lo stato e l'efficacia del sistema formativo del Paese nelle sue articolazioni e a tutti i suoi livelli, al fine di suggerire i necessari miglioramenti anche a confronto con </a:t>
            </a:r>
            <a:r>
              <a:rPr lang="it-IT" sz="1500" dirty="0" err="1"/>
              <a:t>comparabili</a:t>
            </a:r>
            <a:r>
              <a:rPr lang="it-IT" sz="1500" dirty="0"/>
              <a:t> situazioni di altri paesi.”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RIFERIMENTI NORMATIVI </a:t>
            </a:r>
          </a:p>
        </p:txBody>
      </p:sp>
      <p:sp>
        <p:nvSpPr>
          <p:cNvPr id="3" name="Segnaposto contenuto 2"/>
          <p:cNvSpPr>
            <a:spLocks noGrp="1"/>
          </p:cNvSpPr>
          <p:nvPr>
            <p:ph idx="1"/>
          </p:nvPr>
        </p:nvSpPr>
        <p:spPr>
          <a:xfrm>
            <a:off x="1942415" y="1540189"/>
            <a:ext cx="6591985" cy="3777622"/>
          </a:xfrm>
        </p:spPr>
        <p:txBody>
          <a:bodyPr>
            <a:noAutofit/>
          </a:bodyPr>
          <a:lstStyle/>
          <a:p>
            <a:pPr marL="0" indent="0" algn="just">
              <a:buNone/>
            </a:pPr>
            <a:r>
              <a:rPr lang="it-IT" sz="2000" dirty="0">
                <a:solidFill>
                  <a:srgbClr val="C00000"/>
                </a:solidFill>
              </a:rPr>
              <a:t>DPR 275/99 </a:t>
            </a:r>
            <a:r>
              <a:rPr lang="it-IT" sz="2000" dirty="0"/>
              <a:t>Regolamento recante norme in materia di Autonomia delle istituzioni scolastiche ai sensi dell'art.21 L. 59/97 dove all</a:t>
            </a:r>
            <a:r>
              <a:rPr lang="it-IT" sz="2000" dirty="0">
                <a:solidFill>
                  <a:srgbClr val="C00000"/>
                </a:solidFill>
              </a:rPr>
              <a:t>’ art. 10 c. 1 </a:t>
            </a:r>
            <a:r>
              <a:rPr lang="it-IT" sz="2000" dirty="0"/>
              <a:t>si legge: </a:t>
            </a:r>
            <a:endParaRPr lang="it-IT" sz="2000" dirty="0" smtClean="0"/>
          </a:p>
          <a:p>
            <a:pPr marL="0" indent="0" algn="just">
              <a:buNone/>
            </a:pPr>
            <a:r>
              <a:rPr lang="it-IT" sz="2000" dirty="0" smtClean="0"/>
              <a:t>"</a:t>
            </a:r>
            <a:r>
              <a:rPr lang="it-IT" sz="2000" dirty="0"/>
              <a:t>Per la verifica del raggiungimento degli obiettivi di apprendimento e degli standard di qualità del servizio il Ministero della Pubblica Istruzione fissa metodi e scadenze per </a:t>
            </a:r>
            <a:r>
              <a:rPr lang="it-IT" sz="2000" dirty="0" smtClean="0"/>
              <a:t>le rilevazioni </a:t>
            </a:r>
            <a:r>
              <a:rPr lang="it-IT" sz="2000" dirty="0"/>
              <a:t>periodiche. Fino all’istituzione di un apposito organismo autonomo le verifiche sono effettuate dal Centro europeo dell’educazione.”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 RIFERIMENTI NORMATIVI </a:t>
            </a:r>
            <a:endParaRPr lang="it-IT" dirty="0"/>
          </a:p>
        </p:txBody>
      </p:sp>
      <p:sp>
        <p:nvSpPr>
          <p:cNvPr id="3" name="Segnaposto contenuto 2"/>
          <p:cNvSpPr>
            <a:spLocks noGrp="1"/>
          </p:cNvSpPr>
          <p:nvPr>
            <p:ph idx="1"/>
          </p:nvPr>
        </p:nvSpPr>
        <p:spPr>
          <a:xfrm>
            <a:off x="1928794" y="1857364"/>
            <a:ext cx="6591985" cy="3786214"/>
          </a:xfrm>
        </p:spPr>
        <p:txBody>
          <a:bodyPr/>
          <a:lstStyle/>
          <a:p>
            <a:pPr>
              <a:buNone/>
            </a:pPr>
            <a:r>
              <a:rPr lang="it-IT" sz="2000" dirty="0" smtClean="0">
                <a:solidFill>
                  <a:srgbClr val="C00000"/>
                </a:solidFill>
              </a:rPr>
              <a:t>     D. </a:t>
            </a:r>
            <a:r>
              <a:rPr lang="it-IT" sz="2000" dirty="0" err="1" smtClean="0">
                <a:solidFill>
                  <a:srgbClr val="C00000"/>
                </a:solidFill>
              </a:rPr>
              <a:t>Lgs</a:t>
            </a:r>
            <a:r>
              <a:rPr lang="it-IT" sz="2000" dirty="0" smtClean="0">
                <a:solidFill>
                  <a:srgbClr val="C00000"/>
                </a:solidFill>
              </a:rPr>
              <a:t>. 165/2001 art. 25 comma 1</a:t>
            </a:r>
            <a:r>
              <a:rPr lang="it-IT" sz="2000" dirty="0" smtClean="0"/>
              <a:t>: “I Dirigenti Scolastici sono inquadrati in ruoli di dimensione regionale e rispondono, in ordine ai risultati, che sono valutati tenuto conto della specificità delle funzioni e sulla base delle verifiche effettuate da un nucleo di valutazione istituito presso l'Amministrazione scolastica regionale, presieduto da un Dirigente e composto da esperti anche non appartenenti all'Amministrazione stessa.” </a:t>
            </a:r>
          </a:p>
          <a:p>
            <a:pPr algn="just"/>
            <a:endParaRPr lang="it-IT"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RIFERIMENTI NORMATIVI </a:t>
            </a:r>
          </a:p>
        </p:txBody>
      </p:sp>
      <p:sp>
        <p:nvSpPr>
          <p:cNvPr id="3" name="Segnaposto contenuto 2"/>
          <p:cNvSpPr>
            <a:spLocks noGrp="1"/>
          </p:cNvSpPr>
          <p:nvPr>
            <p:ph idx="1"/>
          </p:nvPr>
        </p:nvSpPr>
        <p:spPr/>
        <p:txBody>
          <a:bodyPr>
            <a:noAutofit/>
          </a:bodyPr>
          <a:lstStyle/>
          <a:p>
            <a:pPr marL="0" indent="0" algn="just">
              <a:buNone/>
            </a:pPr>
            <a:r>
              <a:rPr lang="it-IT" sz="2000" dirty="0">
                <a:solidFill>
                  <a:srgbClr val="C00000"/>
                </a:solidFill>
              </a:rPr>
              <a:t>Legge 53/2003 all’art. 3. </a:t>
            </a:r>
            <a:r>
              <a:rPr lang="it-IT" dirty="0"/>
              <a:t>“Valutazione degli apprendimenti e della qualità del sistema educativo di istruzione e di formazione” recita : “ai fini del progressivo miglioramento e dell'armonizzazione della qualità del sistema di </a:t>
            </a:r>
            <a:r>
              <a:rPr lang="it-IT" dirty="0" err="1"/>
              <a:t>istruzio</a:t>
            </a:r>
            <a:r>
              <a:rPr lang="it-IT" dirty="0"/>
              <a:t>ne e di formazione, l'Istituto nazionale per la valutazione del sistema di istruzione effettua </a:t>
            </a:r>
            <a:r>
              <a:rPr lang="it-IT" dirty="0">
                <a:solidFill>
                  <a:srgbClr val="C00000"/>
                </a:solidFill>
              </a:rPr>
              <a:t>verifiche periodiche e si</a:t>
            </a:r>
            <a:r>
              <a:rPr lang="it-IT" dirty="0" err="1">
                <a:solidFill>
                  <a:srgbClr val="C00000"/>
                </a:solidFill>
              </a:rPr>
              <a:t>stematiche</a:t>
            </a:r>
            <a:r>
              <a:rPr lang="it-IT" dirty="0">
                <a:solidFill>
                  <a:srgbClr val="C00000"/>
                </a:solidFill>
              </a:rPr>
              <a:t> sulle conoscenze e abilità degli studenti e sulla qualità complessiva dell'offerta formativa delle istituzioni scolastiche e formative; </a:t>
            </a:r>
            <a:r>
              <a:rPr lang="it-IT" dirty="0"/>
              <a:t>in funzione dei predetti compiti vengono rideterminate le funzioni e la struttura del predetto Istituto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solidFill>
                  <a:srgbClr val="C00000"/>
                </a:solidFill>
              </a:rPr>
              <a:t>RIFERIMENTI NORMATIVI </a:t>
            </a:r>
          </a:p>
        </p:txBody>
      </p:sp>
      <p:sp>
        <p:nvSpPr>
          <p:cNvPr id="3" name="Segnaposto contenuto 2"/>
          <p:cNvSpPr>
            <a:spLocks noGrp="1"/>
          </p:cNvSpPr>
          <p:nvPr>
            <p:ph idx="1"/>
          </p:nvPr>
        </p:nvSpPr>
        <p:spPr>
          <a:xfrm>
            <a:off x="1942415" y="1700808"/>
            <a:ext cx="6591985" cy="3777622"/>
          </a:xfrm>
        </p:spPr>
        <p:txBody>
          <a:bodyPr>
            <a:noAutofit/>
          </a:bodyPr>
          <a:lstStyle/>
          <a:p>
            <a:pPr marL="0" indent="0">
              <a:buNone/>
            </a:pPr>
            <a:r>
              <a:rPr lang="it-IT" sz="2000" dirty="0" smtClean="0">
                <a:solidFill>
                  <a:srgbClr val="C00000"/>
                </a:solidFill>
              </a:rPr>
              <a:t>D</a:t>
            </a:r>
            <a:r>
              <a:rPr lang="it-IT" sz="2000" dirty="0">
                <a:solidFill>
                  <a:srgbClr val="C00000"/>
                </a:solidFill>
              </a:rPr>
              <a:t>. </a:t>
            </a:r>
            <a:r>
              <a:rPr lang="it-IT" sz="2000" dirty="0" err="1">
                <a:solidFill>
                  <a:srgbClr val="C00000"/>
                </a:solidFill>
              </a:rPr>
              <a:t>Lgs</a:t>
            </a:r>
            <a:r>
              <a:rPr lang="it-IT" sz="2000" dirty="0">
                <a:solidFill>
                  <a:srgbClr val="C00000"/>
                </a:solidFill>
              </a:rPr>
              <a:t>. n. 286 </a:t>
            </a:r>
            <a:r>
              <a:rPr lang="it-IT" sz="2000" dirty="0" smtClean="0">
                <a:solidFill>
                  <a:schemeClr val="tx1"/>
                </a:solidFill>
              </a:rPr>
              <a:t>del novembre 2004 : istituzione </a:t>
            </a:r>
            <a:r>
              <a:rPr lang="it-IT" sz="2000" dirty="0"/>
              <a:t>del Sistema Nazionale di valutazione (INVALSI</a:t>
            </a:r>
            <a:r>
              <a:rPr lang="it-IT" sz="2000" dirty="0" smtClean="0"/>
              <a:t>)</a:t>
            </a:r>
          </a:p>
          <a:p>
            <a:pPr marL="0" indent="0">
              <a:buNone/>
            </a:pPr>
            <a:r>
              <a:rPr lang="it-IT" sz="2000" dirty="0" smtClean="0"/>
              <a:t> Ai fini del progressivo miglioramento e dell'armonizzazione della qualità del sistema educativo definito a norma della legge 28 marzo 2003, n. 53, è istituito il Servizio nazionale di valutazione del sistema educativo di istruzione e di formazione con l'obiettivo di valutarne l'efficienza e l'efficacia, inquadrando la valutazione nel contesto internazionale</a:t>
            </a:r>
            <a:endParaRPr lang="it-IT"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C00000"/>
                </a:solidFill>
              </a:rPr>
              <a:t>IL DPR 80/2013 </a:t>
            </a:r>
            <a:endParaRPr lang="it-IT" dirty="0"/>
          </a:p>
        </p:txBody>
      </p:sp>
      <p:sp>
        <p:nvSpPr>
          <p:cNvPr id="3" name="Segnaposto contenuto 2"/>
          <p:cNvSpPr>
            <a:spLocks noGrp="1"/>
          </p:cNvSpPr>
          <p:nvPr>
            <p:ph idx="1"/>
          </p:nvPr>
        </p:nvSpPr>
        <p:spPr>
          <a:xfrm>
            <a:off x="1942415" y="1700808"/>
            <a:ext cx="6591985" cy="4533082"/>
          </a:xfrm>
        </p:spPr>
        <p:txBody>
          <a:bodyPr>
            <a:normAutofit/>
          </a:bodyPr>
          <a:lstStyle/>
          <a:p>
            <a:pPr marL="0" indent="0" algn="just">
              <a:buNone/>
            </a:pPr>
            <a:r>
              <a:rPr lang="it-IT" sz="2000" dirty="0"/>
              <a:t>Nell’articolo viene indicata anche la </a:t>
            </a:r>
            <a:r>
              <a:rPr lang="it-IT" sz="2000" dirty="0">
                <a:solidFill>
                  <a:srgbClr val="C00000"/>
                </a:solidFill>
              </a:rPr>
              <a:t>finalità</a:t>
            </a:r>
            <a:r>
              <a:rPr lang="it-IT" sz="2000" dirty="0"/>
              <a:t> dei </a:t>
            </a:r>
            <a:r>
              <a:rPr lang="it-IT" sz="2000" dirty="0">
                <a:solidFill>
                  <a:srgbClr val="C00000"/>
                </a:solidFill>
              </a:rPr>
              <a:t>piani di miglioramento</a:t>
            </a:r>
            <a:r>
              <a:rPr lang="it-IT" sz="2000" dirty="0"/>
              <a:t>: “evidenziare le aree di miglioramento organizzativo e gestionale delle istituzioni scolastiche direttamente riconducibili al Dirigente Scolastico, ai fini della valutazione dei risultati della sua azione dirigenziale” </a:t>
            </a:r>
          </a:p>
          <a:p>
            <a:pPr marL="0" indent="0" algn="just">
              <a:buNone/>
            </a:pPr>
            <a:r>
              <a:rPr lang="it-IT" sz="2000" dirty="0"/>
              <a:t>Per questa ragione “I piani di miglioramento, con i risultati conseguiti dalle singole istituzioni scolastiche, sono comunicati al direttore generale del competente Ufficio Scolastico Regionale, che ne tiene conto ai fini della individuazione degli obiettivi da assegnare al Dirigente Scolastico in sede di conferimento del successivo incarico e della valutazione”</a:t>
            </a:r>
          </a:p>
          <a:p>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 RIFERIMENTI NORMATIVI </a:t>
            </a:r>
            <a:endParaRPr lang="it-IT" dirty="0"/>
          </a:p>
        </p:txBody>
      </p:sp>
      <p:sp>
        <p:nvSpPr>
          <p:cNvPr id="3" name="Segnaposto contenuto 2"/>
          <p:cNvSpPr>
            <a:spLocks noGrp="1"/>
          </p:cNvSpPr>
          <p:nvPr>
            <p:ph idx="1"/>
          </p:nvPr>
        </p:nvSpPr>
        <p:spPr/>
        <p:txBody>
          <a:bodyPr>
            <a:normAutofit fontScale="85000" lnSpcReduction="10000"/>
          </a:bodyPr>
          <a:lstStyle/>
          <a:p>
            <a:pPr algn="just">
              <a:buNone/>
            </a:pPr>
            <a:r>
              <a:rPr lang="it-IT" sz="1900" dirty="0" smtClean="0">
                <a:solidFill>
                  <a:srgbClr val="C00000"/>
                </a:solidFill>
              </a:rPr>
              <a:t>     Legge 176/2007 , Art. 5 : </a:t>
            </a:r>
            <a:r>
              <a:rPr lang="it-IT" sz="1900" dirty="0" smtClean="0"/>
              <a:t> </a:t>
            </a:r>
            <a:r>
              <a:rPr lang="it-IT" dirty="0" smtClean="0"/>
              <a:t>a decorrere dall'anno scolastico 2007 </a:t>
            </a:r>
          </a:p>
          <a:p>
            <a:pPr algn="just">
              <a:buNone/>
            </a:pPr>
            <a:r>
              <a:rPr lang="it-IT" dirty="0" smtClean="0"/>
              <a:t>      2008 il Ministro della pubblica istruzione fissa, con direttiva </a:t>
            </a:r>
          </a:p>
          <a:p>
            <a:pPr algn="just">
              <a:buNone/>
            </a:pPr>
            <a:r>
              <a:rPr lang="it-IT" dirty="0" smtClean="0"/>
              <a:t>      annuale, gli obiettivi della valutazione esterna condotta dal </a:t>
            </a:r>
          </a:p>
          <a:p>
            <a:pPr algn="just">
              <a:buNone/>
            </a:pPr>
            <a:r>
              <a:rPr lang="it-IT" dirty="0" smtClean="0"/>
              <a:t>      Servizio nazionale di  valutazione, in relazione al sistema scolastico </a:t>
            </a:r>
          </a:p>
          <a:p>
            <a:pPr algn="just">
              <a:buNone/>
            </a:pPr>
            <a:r>
              <a:rPr lang="it-IT" dirty="0" smtClean="0"/>
              <a:t>      e ai livelli di apprendimento degli studenti, per effettuare verifiche</a:t>
            </a:r>
          </a:p>
          <a:p>
            <a:pPr algn="just">
              <a:buNone/>
            </a:pPr>
            <a:r>
              <a:rPr lang="it-IT" dirty="0" smtClean="0"/>
              <a:t>      periodiche e sistematiche sulle conoscenze e abilità degli </a:t>
            </a:r>
          </a:p>
          <a:p>
            <a:pPr algn="just">
              <a:buNone/>
            </a:pPr>
            <a:r>
              <a:rPr lang="it-IT" dirty="0" smtClean="0"/>
              <a:t>      studenti, di norma, alla classe seconda e quinta della scuola</a:t>
            </a:r>
          </a:p>
          <a:p>
            <a:pPr algn="just">
              <a:buNone/>
            </a:pPr>
            <a:r>
              <a:rPr lang="it-IT" dirty="0" smtClean="0"/>
              <a:t>      primaria, alla prima e terza classe della scuola secondaria di</a:t>
            </a:r>
          </a:p>
          <a:p>
            <a:pPr algn="just">
              <a:buNone/>
            </a:pPr>
            <a:r>
              <a:rPr lang="it-IT" dirty="0" smtClean="0"/>
              <a:t>      primo grado e alla seconda e quinta classe del secondo ciclo,</a:t>
            </a:r>
          </a:p>
          <a:p>
            <a:pPr algn="just">
              <a:buNone/>
            </a:pPr>
            <a:r>
              <a:rPr lang="it-IT" dirty="0" smtClean="0"/>
              <a:t>      nonché altre rilevazioni necessarie per la valutazione del</a:t>
            </a:r>
          </a:p>
          <a:p>
            <a:pPr algn="just">
              <a:buNone/>
            </a:pPr>
            <a:r>
              <a:rPr lang="it-IT" dirty="0" smtClean="0"/>
              <a:t>      valore aggiunto realizzato dalle scuole</a:t>
            </a:r>
            <a:endParaRPr lang="it-IT"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 RIFERIMENTI NORMATIVI </a:t>
            </a:r>
            <a:endParaRPr lang="it-IT" dirty="0"/>
          </a:p>
        </p:txBody>
      </p:sp>
      <p:sp>
        <p:nvSpPr>
          <p:cNvPr id="3" name="Segnaposto contenuto 2"/>
          <p:cNvSpPr>
            <a:spLocks noGrp="1"/>
          </p:cNvSpPr>
          <p:nvPr>
            <p:ph idx="1"/>
          </p:nvPr>
        </p:nvSpPr>
        <p:spPr/>
        <p:txBody>
          <a:bodyPr/>
          <a:lstStyle/>
          <a:p>
            <a:pPr algn="just">
              <a:buNone/>
            </a:pPr>
            <a:r>
              <a:rPr lang="it-IT" dirty="0" smtClean="0">
                <a:solidFill>
                  <a:srgbClr val="C00000"/>
                </a:solidFill>
              </a:rPr>
              <a:t>     D. </a:t>
            </a:r>
            <a:r>
              <a:rPr lang="it-IT" dirty="0" err="1" smtClean="0">
                <a:solidFill>
                  <a:srgbClr val="C00000"/>
                </a:solidFill>
              </a:rPr>
              <a:t>Lgs</a:t>
            </a:r>
            <a:r>
              <a:rPr lang="it-IT" dirty="0" smtClean="0">
                <a:solidFill>
                  <a:srgbClr val="C00000"/>
                </a:solidFill>
              </a:rPr>
              <a:t> 150/2009 (Legge Brunetta): </a:t>
            </a:r>
            <a:r>
              <a:rPr lang="it-IT" dirty="0" smtClean="0">
                <a:solidFill>
                  <a:schemeClr val="tx1"/>
                </a:solidFill>
              </a:rPr>
              <a:t>stabilisce  che la misurazione e la valutazione delle prestazioni devono essere finalizzate al </a:t>
            </a:r>
            <a:r>
              <a:rPr lang="it-IT" dirty="0" smtClean="0">
                <a:solidFill>
                  <a:srgbClr val="C00000"/>
                </a:solidFill>
              </a:rPr>
              <a:t>miglioramento della qualità dei servizi offerti dalle </a:t>
            </a:r>
            <a:r>
              <a:rPr lang="it-IT" dirty="0" err="1" smtClean="0">
                <a:solidFill>
                  <a:srgbClr val="C00000"/>
                </a:solidFill>
              </a:rPr>
              <a:t>P.A</a:t>
            </a:r>
            <a:r>
              <a:rPr lang="it-IT" dirty="0" smtClean="0">
                <a:solidFill>
                  <a:schemeClr val="tx1"/>
                </a:solidFill>
              </a:rPr>
              <a:t>, </a:t>
            </a:r>
            <a:r>
              <a:rPr lang="it-IT" dirty="0" smtClean="0">
                <a:solidFill>
                  <a:srgbClr val="C00000"/>
                </a:solidFill>
              </a:rPr>
              <a:t>nonché alla crescita delle competenze professionali </a:t>
            </a:r>
            <a:r>
              <a:rPr lang="it-IT" dirty="0" smtClean="0">
                <a:solidFill>
                  <a:schemeClr val="tx1"/>
                </a:solidFill>
              </a:rPr>
              <a:t>, attraverso la valorizzazione del merito e l’erogazione dei premi per i risultati conseguiti ; istituisce la Commissione indipendente per la valutazione, la trasparenza e l’integrità delle amministrazioni pubbliche, definendone la composizione e le competenze ; inoltre prevede la pianificazione, il controllo, la misurazione e la rendicontazione dei servizi offerti</a:t>
            </a:r>
            <a:endParaRPr lang="it-IT"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lstStyle/>
          <a:p>
            <a:pPr algn="just">
              <a:buNone/>
            </a:pPr>
            <a:r>
              <a:rPr lang="it-IT" sz="2600" dirty="0" smtClean="0">
                <a:solidFill>
                  <a:srgbClr val="C00000"/>
                </a:solidFill>
              </a:rPr>
              <a:t>   </a:t>
            </a:r>
            <a:r>
              <a:rPr lang="it-IT" sz="2000" dirty="0" smtClean="0">
                <a:solidFill>
                  <a:srgbClr val="C00000"/>
                </a:solidFill>
              </a:rPr>
              <a:t>DPR 122/2009 </a:t>
            </a:r>
            <a:r>
              <a:rPr lang="it-IT" sz="2000" dirty="0" smtClean="0"/>
              <a:t> : riassume la normativa precedente sulla valutazione degli studenti introducendo qualche novità come quella prevista dall’art. 6 , secondo la quale anche per l’ammissione agli esami conclusivi degli studi occorre il 6 in ogni disciplina e non è più sufficiente la media del 6 </a:t>
            </a:r>
          </a:p>
          <a:p>
            <a:pPr algn="just">
              <a:buNone/>
            </a:pPr>
            <a:r>
              <a:rPr lang="it-IT" sz="2600" dirty="0" smtClean="0"/>
              <a:t>   </a:t>
            </a:r>
          </a:p>
          <a:p>
            <a:endParaRPr lang="it-IT"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fontScale="92500"/>
          </a:bodyPr>
          <a:lstStyle/>
          <a:p>
            <a:pPr>
              <a:buNone/>
            </a:pPr>
            <a:r>
              <a:rPr lang="it-IT" dirty="0" smtClean="0"/>
              <a:t>     </a:t>
            </a:r>
            <a:r>
              <a:rPr lang="it-IT" sz="2200" dirty="0" smtClean="0">
                <a:solidFill>
                  <a:srgbClr val="C00000"/>
                </a:solidFill>
              </a:rPr>
              <a:t>DPR 89/2010 art. 12 c. 3 </a:t>
            </a:r>
            <a:r>
              <a:rPr lang="it-IT" dirty="0" smtClean="0"/>
              <a:t>(Regolamento Nuovi Licei)</a:t>
            </a:r>
          </a:p>
          <a:p>
            <a:pPr>
              <a:buNone/>
            </a:pPr>
            <a:r>
              <a:rPr lang="it-IT" dirty="0" smtClean="0"/>
              <a:t>     Il raggiungimento, da parte degli studenti, degli obiettivi</a:t>
            </a:r>
          </a:p>
          <a:p>
            <a:pPr>
              <a:buNone/>
            </a:pPr>
            <a:r>
              <a:rPr lang="it-IT" dirty="0" smtClean="0"/>
              <a:t>     specifici di apprendimento previsti dalle indicazioni </a:t>
            </a:r>
          </a:p>
          <a:p>
            <a:pPr>
              <a:buNone/>
            </a:pPr>
            <a:r>
              <a:rPr lang="it-IT" dirty="0" smtClean="0"/>
              <a:t>     nazionali  di cui all'articolo 13, comma 10, lettera a, è </a:t>
            </a:r>
          </a:p>
          <a:p>
            <a:pPr>
              <a:buNone/>
            </a:pPr>
            <a:r>
              <a:rPr lang="it-IT" dirty="0" smtClean="0"/>
              <a:t>     oggetto di valutazione periodica da parte dell'Istituto </a:t>
            </a:r>
          </a:p>
          <a:p>
            <a:pPr>
              <a:buNone/>
            </a:pPr>
            <a:r>
              <a:rPr lang="it-IT" dirty="0" smtClean="0"/>
              <a:t>     nazionale per la valutazione del sistema educativo di </a:t>
            </a:r>
          </a:p>
          <a:p>
            <a:pPr>
              <a:buNone/>
            </a:pPr>
            <a:r>
              <a:rPr lang="it-IT" dirty="0" smtClean="0"/>
              <a:t>     istruzione e di  formazione (INVALSI)</a:t>
            </a:r>
          </a:p>
          <a:p>
            <a:pPr>
              <a:buNone/>
            </a:pPr>
            <a:r>
              <a:rPr lang="it-IT" dirty="0" smtClean="0"/>
              <a:t>     Il medesimo Istituto cura la pubblicazione degli esiti della</a:t>
            </a:r>
          </a:p>
          <a:p>
            <a:pPr>
              <a:buNone/>
            </a:pPr>
            <a:r>
              <a:rPr lang="it-IT" dirty="0" smtClean="0"/>
              <a:t>     valutazione</a:t>
            </a:r>
            <a:endParaRPr lang="it-IT"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pic>
        <p:nvPicPr>
          <p:cNvPr id="1026" name="Picture 2"/>
          <p:cNvPicPr>
            <a:picLocks noGrp="1" noChangeAspect="1" noChangeArrowheads="1"/>
          </p:cNvPicPr>
          <p:nvPr>
            <p:ph idx="1"/>
          </p:nvPr>
        </p:nvPicPr>
        <p:blipFill>
          <a:blip r:embed="rId2"/>
          <a:srcRect/>
          <a:stretch>
            <a:fillRect/>
          </a:stretch>
        </p:blipFill>
        <p:spPr bwMode="auto">
          <a:xfrm>
            <a:off x="1928794" y="1928802"/>
            <a:ext cx="6426809" cy="4304578"/>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fontScale="92500"/>
          </a:bodyPr>
          <a:lstStyle/>
          <a:p>
            <a:pPr>
              <a:buNone/>
            </a:pPr>
            <a:r>
              <a:rPr lang="it-IT" dirty="0" smtClean="0">
                <a:solidFill>
                  <a:srgbClr val="C00000"/>
                </a:solidFill>
              </a:rPr>
              <a:t>Legge 35/2012 - art. 51  </a:t>
            </a:r>
            <a:r>
              <a:rPr lang="it-IT" dirty="0" smtClean="0"/>
              <a:t>(Potenziamento SNV)</a:t>
            </a:r>
          </a:p>
          <a:p>
            <a:pPr>
              <a:buNone/>
            </a:pPr>
            <a:r>
              <a:rPr lang="it-IT" dirty="0" smtClean="0"/>
              <a:t>L’INVALSI assicura il coordinamento funzionale del Sistema </a:t>
            </a:r>
          </a:p>
          <a:p>
            <a:pPr>
              <a:buNone/>
            </a:pPr>
            <a:r>
              <a:rPr lang="it-IT" dirty="0" smtClean="0"/>
              <a:t>Nazionale di Valutazione di cui all’art.2 co</a:t>
            </a:r>
            <a:r>
              <a:rPr lang="it-IT" dirty="0" err="1" smtClean="0"/>
              <a:t>.4 undevicies</a:t>
            </a:r>
            <a:r>
              <a:rPr lang="it-IT" dirty="0" smtClean="0"/>
              <a:t> del </a:t>
            </a:r>
          </a:p>
          <a:p>
            <a:pPr>
              <a:buNone/>
            </a:pPr>
            <a:r>
              <a:rPr lang="it-IT" dirty="0" smtClean="0"/>
              <a:t>D.L. 225/10 convertito con modificazioni nella Legge 10/11. </a:t>
            </a:r>
          </a:p>
          <a:p>
            <a:pPr>
              <a:buNone/>
            </a:pPr>
            <a:r>
              <a:rPr lang="it-IT" dirty="0" smtClean="0"/>
              <a:t>A tal fine, in via sperimentale, l’INVALSI si avvale dell’Agenzia </a:t>
            </a:r>
          </a:p>
          <a:p>
            <a:pPr>
              <a:buNone/>
            </a:pPr>
            <a:r>
              <a:rPr lang="it-IT" dirty="0" smtClean="0"/>
              <a:t>per la diffusione di tecnologie per l’innovazione</a:t>
            </a:r>
          </a:p>
          <a:p>
            <a:pPr>
              <a:buNone/>
            </a:pPr>
            <a:r>
              <a:rPr lang="it-IT" dirty="0" smtClean="0"/>
              <a:t>Co.2 : le istituzioni scolastiche partecipano come attività</a:t>
            </a:r>
          </a:p>
          <a:p>
            <a:pPr>
              <a:buNone/>
            </a:pPr>
            <a:r>
              <a:rPr lang="it-IT" dirty="0" smtClean="0"/>
              <a:t>ordinaria di istituto alle rilevazioni nazionali  degli</a:t>
            </a:r>
          </a:p>
          <a:p>
            <a:pPr>
              <a:buNone/>
            </a:pPr>
            <a:r>
              <a:rPr lang="it-IT" dirty="0" smtClean="0"/>
              <a:t>apprendimenti degli studenti</a:t>
            </a:r>
            <a:endParaRPr lang="it-IT"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a:bodyPr>
          <a:lstStyle/>
          <a:p>
            <a:pPr>
              <a:buNone/>
            </a:pPr>
            <a:r>
              <a:rPr lang="it-IT" sz="2200" dirty="0" smtClean="0">
                <a:solidFill>
                  <a:srgbClr val="C00000"/>
                </a:solidFill>
              </a:rPr>
              <a:t>    DPR 80/2013 art. 2 co</a:t>
            </a:r>
            <a:r>
              <a:rPr lang="it-IT" sz="2200" dirty="0" err="1" smtClean="0">
                <a:solidFill>
                  <a:srgbClr val="C00000"/>
                </a:solidFill>
              </a:rPr>
              <a:t>.1</a:t>
            </a:r>
            <a:r>
              <a:rPr lang="it-IT" sz="2200" dirty="0" smtClean="0">
                <a:solidFill>
                  <a:srgbClr val="C00000"/>
                </a:solidFill>
              </a:rPr>
              <a:t> </a:t>
            </a:r>
            <a:r>
              <a:rPr lang="it-IT" dirty="0" smtClean="0"/>
              <a:t>(Regolamento SNV)</a:t>
            </a:r>
          </a:p>
          <a:p>
            <a:pPr>
              <a:buNone/>
            </a:pPr>
            <a:r>
              <a:rPr lang="it-IT" dirty="0" smtClean="0"/>
              <a:t>     AI fini del miglioramento della qualità dell’offerta formativa e degli apprendimenti, il SNV valuta l’efficienza e l’efficacia del sistema educativo di istruzione e formazione in coerenza con quanto previsto dall’art. 1 del D. </a:t>
            </a:r>
            <a:r>
              <a:rPr lang="it-IT" dirty="0" err="1" smtClean="0"/>
              <a:t>Lgs</a:t>
            </a:r>
            <a:r>
              <a:rPr lang="it-IT" dirty="0" smtClean="0"/>
              <a:t> 286/04.</a:t>
            </a:r>
          </a:p>
          <a:p>
            <a:pPr>
              <a:buNone/>
            </a:pPr>
            <a:r>
              <a:rPr lang="it-IT" dirty="0" smtClean="0"/>
              <a:t>      Esso si compone dell’INVALSI, che ne assume il coordinamento funzionale, dell’Indire e del contingente ispettivo</a:t>
            </a:r>
            <a:endParaRPr lang="it-IT"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a:bodyPr>
          <a:lstStyle/>
          <a:p>
            <a:pPr>
              <a:buNone/>
            </a:pPr>
            <a:r>
              <a:rPr lang="it-IT" sz="2600" dirty="0" smtClean="0">
                <a:solidFill>
                  <a:srgbClr val="C00000"/>
                </a:solidFill>
              </a:rPr>
              <a:t>    </a:t>
            </a:r>
            <a:r>
              <a:rPr lang="it-IT" sz="2000" dirty="0" smtClean="0">
                <a:solidFill>
                  <a:srgbClr val="C00000"/>
                </a:solidFill>
              </a:rPr>
              <a:t>DPR 80/2013 art. 2 </a:t>
            </a:r>
            <a:r>
              <a:rPr lang="it-IT" sz="2000" dirty="0" err="1" smtClean="0">
                <a:solidFill>
                  <a:srgbClr val="C00000"/>
                </a:solidFill>
              </a:rPr>
              <a:t>co</a:t>
            </a:r>
            <a:r>
              <a:rPr lang="it-IT" sz="2000" dirty="0" smtClean="0">
                <a:solidFill>
                  <a:srgbClr val="C00000"/>
                </a:solidFill>
              </a:rPr>
              <a:t>. 3  </a:t>
            </a:r>
            <a:r>
              <a:rPr lang="it-IT" dirty="0" smtClean="0"/>
              <a:t>(Regolamento SNV)</a:t>
            </a:r>
          </a:p>
          <a:p>
            <a:pPr>
              <a:buNone/>
            </a:pPr>
            <a:r>
              <a:rPr lang="it-IT" dirty="0" smtClean="0"/>
              <a:t>     Con la direttiva di cui all’art. 2 del D. </a:t>
            </a:r>
            <a:r>
              <a:rPr lang="it-IT" dirty="0" err="1" smtClean="0"/>
              <a:t>Lgs</a:t>
            </a:r>
            <a:r>
              <a:rPr lang="it-IT" dirty="0" smtClean="0"/>
              <a:t> 286/04, il Ministro, con periodicità almeno triennale, </a:t>
            </a:r>
            <a:r>
              <a:rPr lang="it-IT" dirty="0" smtClean="0">
                <a:solidFill>
                  <a:srgbClr val="C00000"/>
                </a:solidFill>
              </a:rPr>
              <a:t>individua le priorità strategiche della valutazione del sistema educativo di istruzione, </a:t>
            </a:r>
            <a:r>
              <a:rPr lang="it-IT" dirty="0" smtClean="0"/>
              <a:t>che costituiscono il riferimento per le funzioni di coordinamento svolte dall’Invalsi, nonché i criteri generali per assicurare l’autonomia del contingente ispettivo e per la valorizzazione del ruolo delle scuole nel processo di autovalutazione. La definizione delle modalità tecnico-scientifiche della  valutazione rimane in capo all’Invalsi, sulla base degli standard vigenti in ambito europeo e internazionale</a:t>
            </a:r>
            <a:endParaRPr lang="it-IT"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p:txBody>
          <a:bodyPr>
            <a:normAutofit fontScale="92500"/>
          </a:bodyPr>
          <a:lstStyle/>
          <a:p>
            <a:pPr>
              <a:buNone/>
            </a:pPr>
            <a:r>
              <a:rPr lang="it-IT" sz="2200" dirty="0" smtClean="0">
                <a:solidFill>
                  <a:srgbClr val="C00000"/>
                </a:solidFill>
              </a:rPr>
              <a:t>DPR 80/2013 art. 12 </a:t>
            </a:r>
            <a:r>
              <a:rPr lang="it-IT" sz="2200" dirty="0" err="1" smtClean="0">
                <a:solidFill>
                  <a:srgbClr val="C00000"/>
                </a:solidFill>
              </a:rPr>
              <a:t>co</a:t>
            </a:r>
            <a:r>
              <a:rPr lang="it-IT" sz="2200" dirty="0" smtClean="0">
                <a:solidFill>
                  <a:srgbClr val="C00000"/>
                </a:solidFill>
              </a:rPr>
              <a:t>. 3 </a:t>
            </a:r>
            <a:r>
              <a:rPr lang="it-IT" dirty="0" smtClean="0"/>
              <a:t>(Regolamento SNV)</a:t>
            </a:r>
          </a:p>
          <a:p>
            <a:pPr>
              <a:buNone/>
            </a:pPr>
            <a:r>
              <a:rPr lang="it-IT" dirty="0" smtClean="0"/>
              <a:t>Il raggiungimento, da parte degli studenti, degli obiettivi</a:t>
            </a:r>
          </a:p>
          <a:p>
            <a:pPr>
              <a:buNone/>
            </a:pPr>
            <a:r>
              <a:rPr lang="it-IT" dirty="0" smtClean="0"/>
              <a:t>specifici di apprendimento previsti dalle indicazioni nazionali</a:t>
            </a:r>
          </a:p>
          <a:p>
            <a:pPr>
              <a:buNone/>
            </a:pPr>
            <a:r>
              <a:rPr lang="it-IT" dirty="0" smtClean="0"/>
              <a:t>di cui all'articolo 13, comma 10, lettera a), è oggetto di</a:t>
            </a:r>
          </a:p>
          <a:p>
            <a:pPr>
              <a:buNone/>
            </a:pPr>
            <a:r>
              <a:rPr lang="it-IT" dirty="0" smtClean="0"/>
              <a:t>valutazione periodica da parte dell'Istituto nazionale per la</a:t>
            </a:r>
          </a:p>
          <a:p>
            <a:pPr>
              <a:buNone/>
            </a:pPr>
            <a:r>
              <a:rPr lang="it-IT" dirty="0" smtClean="0"/>
              <a:t>valutazione del sistema educativo di istruzione e di</a:t>
            </a:r>
          </a:p>
          <a:p>
            <a:pPr>
              <a:buNone/>
            </a:pPr>
            <a:r>
              <a:rPr lang="it-IT" dirty="0" smtClean="0"/>
              <a:t>formazione (INVALSI).</a:t>
            </a:r>
          </a:p>
          <a:p>
            <a:pPr>
              <a:buNone/>
            </a:pPr>
            <a:r>
              <a:rPr lang="it-IT" dirty="0" smtClean="0"/>
              <a:t>Il medesimo Istituto cura la pubblicazione degli esiti della</a:t>
            </a:r>
          </a:p>
          <a:p>
            <a:pPr>
              <a:buNone/>
            </a:pPr>
            <a:r>
              <a:rPr lang="it-IT" dirty="0" smtClean="0"/>
              <a:t>valutazione.</a:t>
            </a:r>
            <a:endParaRPr lang="it-IT"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RIFERIMENTI NORMATIVI </a:t>
            </a:r>
            <a:endParaRPr lang="it-IT" dirty="0"/>
          </a:p>
        </p:txBody>
      </p:sp>
      <p:sp>
        <p:nvSpPr>
          <p:cNvPr id="3" name="Segnaposto contenuto 2"/>
          <p:cNvSpPr>
            <a:spLocks noGrp="1"/>
          </p:cNvSpPr>
          <p:nvPr>
            <p:ph idx="1"/>
          </p:nvPr>
        </p:nvSpPr>
        <p:spPr>
          <a:xfrm>
            <a:off x="1928794" y="2071678"/>
            <a:ext cx="6591985" cy="3777622"/>
          </a:xfrm>
        </p:spPr>
        <p:txBody>
          <a:bodyPr>
            <a:normAutofit fontScale="92500" lnSpcReduction="20000"/>
          </a:bodyPr>
          <a:lstStyle/>
          <a:p>
            <a:pPr marL="0" indent="0" algn="just">
              <a:buNone/>
            </a:pPr>
            <a:r>
              <a:rPr lang="it-IT" sz="2300" dirty="0" smtClean="0">
                <a:solidFill>
                  <a:srgbClr val="C00000"/>
                </a:solidFill>
              </a:rPr>
              <a:t>Dir. Min. 11/2014 </a:t>
            </a:r>
            <a:r>
              <a:rPr lang="it-IT" dirty="0" smtClean="0"/>
              <a:t>(art. 2 </a:t>
            </a:r>
            <a:r>
              <a:rPr lang="it-IT" dirty="0" err="1" smtClean="0"/>
              <a:t>co</a:t>
            </a:r>
            <a:r>
              <a:rPr lang="it-IT" dirty="0" smtClean="0"/>
              <a:t>. 3 DPR 80/2013 e art. 2 </a:t>
            </a:r>
            <a:r>
              <a:rPr lang="it-IT" dirty="0" err="1" smtClean="0"/>
              <a:t>co</a:t>
            </a:r>
            <a:r>
              <a:rPr lang="it-IT" dirty="0" smtClean="0"/>
              <a:t>. 3 </a:t>
            </a:r>
          </a:p>
          <a:p>
            <a:pPr marL="0" indent="0" algn="just">
              <a:buNone/>
            </a:pPr>
            <a:r>
              <a:rPr lang="it-IT" dirty="0" err="1" smtClean="0"/>
              <a:t>D.Lgs</a:t>
            </a:r>
            <a:r>
              <a:rPr lang="it-IT" dirty="0" smtClean="0"/>
              <a:t> 286/2004)</a:t>
            </a:r>
          </a:p>
          <a:p>
            <a:pPr algn="just">
              <a:buAutoNum type="alphaLcParenR"/>
            </a:pPr>
            <a:r>
              <a:rPr lang="it-IT" dirty="0" smtClean="0"/>
              <a:t>priorità strategiche della valutazione dell’SNV</a:t>
            </a:r>
          </a:p>
          <a:p>
            <a:pPr algn="just">
              <a:buAutoNum type="alphaLcParenR"/>
            </a:pPr>
            <a:r>
              <a:rPr lang="it-IT" dirty="0" smtClean="0"/>
              <a:t>riferimento per le funzioni di coordinamento svolte da</a:t>
            </a:r>
          </a:p>
          <a:p>
            <a:pPr algn="just">
              <a:buNone/>
            </a:pPr>
            <a:r>
              <a:rPr lang="it-IT" dirty="0" smtClean="0"/>
              <a:t>      INVALSI);</a:t>
            </a:r>
          </a:p>
          <a:p>
            <a:pPr>
              <a:buNone/>
            </a:pPr>
            <a:r>
              <a:rPr lang="it-IT" dirty="0" smtClean="0"/>
              <a:t> </a:t>
            </a:r>
            <a:r>
              <a:rPr lang="it-IT" dirty="0" smtClean="0">
                <a:solidFill>
                  <a:srgbClr val="C00000"/>
                </a:solidFill>
              </a:rPr>
              <a:t>INDIVIDUA : </a:t>
            </a:r>
          </a:p>
          <a:p>
            <a:pPr>
              <a:buNone/>
            </a:pPr>
            <a:r>
              <a:rPr lang="it-IT" dirty="0" smtClean="0"/>
              <a:t> a) criteri generali per assicurare l’autonomia del </a:t>
            </a:r>
          </a:p>
          <a:p>
            <a:pPr>
              <a:buNone/>
            </a:pPr>
            <a:r>
              <a:rPr lang="it-IT" dirty="0" smtClean="0"/>
              <a:t>  contingente ispettivo;</a:t>
            </a:r>
          </a:p>
          <a:p>
            <a:pPr>
              <a:buNone/>
            </a:pPr>
            <a:r>
              <a:rPr lang="it-IT" dirty="0" smtClean="0"/>
              <a:t> b) criteri generali per la valorizzazione della scuole del</a:t>
            </a:r>
          </a:p>
          <a:p>
            <a:pPr>
              <a:buNone/>
            </a:pPr>
            <a:r>
              <a:rPr lang="it-IT" dirty="0" smtClean="0"/>
              <a:t>  sistema scolastico nazionale, statali e paritarie, nel</a:t>
            </a:r>
          </a:p>
          <a:p>
            <a:pPr>
              <a:buNone/>
            </a:pPr>
            <a:r>
              <a:rPr lang="it-IT" dirty="0" smtClean="0"/>
              <a:t>  processo di autovalutazione</a:t>
            </a:r>
            <a:endParaRPr lang="it-IT" dirty="0"/>
          </a:p>
        </p:txBody>
      </p:sp>
    </p:spTree>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3598</TotalTime>
  <Words>7056</Words>
  <Application>Microsoft Office PowerPoint</Application>
  <PresentationFormat>Presentazione su schermo (4:3)</PresentationFormat>
  <Paragraphs>438</Paragraphs>
  <Slides>103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103</vt:i4>
      </vt:variant>
    </vt:vector>
  </HeadingPairs>
  <TitlesOfParts>
    <vt:vector size="108" baseType="lpstr">
      <vt:lpstr>Arial</vt:lpstr>
      <vt:lpstr>Calibri</vt:lpstr>
      <vt:lpstr>Century Gothic</vt:lpstr>
      <vt:lpstr>Wingdings 3</vt:lpstr>
      <vt:lpstr>Filo</vt:lpstr>
      <vt:lpstr>CORSO FORMAZIONE NEOASSUNTI 2023/2024</vt:lpstr>
      <vt:lpstr>PERCORSO FORMATIVO</vt:lpstr>
      <vt:lpstr>PERCORSO FORMATIVO</vt:lpstr>
      <vt:lpstr>PERCORSO FORMATIVO</vt:lpstr>
      <vt:lpstr>IL DPR 80/2013  </vt:lpstr>
      <vt:lpstr>IL DPR 80/2013 </vt:lpstr>
      <vt:lpstr>IL DPR 80/2013 </vt:lpstr>
      <vt:lpstr>IL DPR 80/2013 </vt:lpstr>
      <vt:lpstr>IL DPR 80/2013 </vt:lpstr>
      <vt:lpstr>IL DPR 80/2013 </vt:lpstr>
      <vt:lpstr>IL DPR 80/2013</vt:lpstr>
      <vt:lpstr>I SOGGETTI DELLA VALUTAZIONE </vt:lpstr>
      <vt:lpstr>LE FASI DELLA VALUTAZIONE </vt:lpstr>
      <vt:lpstr>LE FASI DELLA VALUTAZIONE </vt:lpstr>
      <vt:lpstr>LE FASI DELLA VALUTAZIONE </vt:lpstr>
      <vt:lpstr>IL SISTEMA NAZIONALE DI VALUTAZIONE </vt:lpstr>
      <vt:lpstr>IL SISTEMA NAZIONALE DI VALUTAZIONE </vt:lpstr>
      <vt:lpstr>IL PERCORSO DI AUTOVALUTAZIONE NEL SNV</vt:lpstr>
      <vt:lpstr>GLI STRUMENTI DEL RAV</vt:lpstr>
      <vt:lpstr>LE 5 SEZIONI DEL RAV</vt:lpstr>
      <vt:lpstr>FORMAT DEL RAV: CINQUE SEZIONI, QUATTRO PARTI</vt:lpstr>
      <vt:lpstr>PARTE DESCRITTIVA</vt:lpstr>
      <vt:lpstr>PARTE VALUTATIVA</vt:lpstr>
      <vt:lpstr>PARTE METODOLOGICO-RIFLESSIVA</vt:lpstr>
      <vt:lpstr>PARTE PROATTIVA </vt:lpstr>
      <vt:lpstr>PARTE PROATTIVA </vt:lpstr>
      <vt:lpstr>AUTOVALUTAZIONE</vt:lpstr>
      <vt:lpstr>OBIETTIVI DELL’AUTOVALUTAZIONE</vt:lpstr>
      <vt:lpstr>IL RISULTATO DELL’AUTOVALUTAZIONE</vt:lpstr>
      <vt:lpstr>PIATTAFORMA OPERATIVA </vt:lpstr>
      <vt:lpstr>NUCLEI INTERNI DI VALUTAZIONE </vt:lpstr>
      <vt:lpstr>LE DUE FORME DEL RAV  </vt:lpstr>
      <vt:lpstr>LA VALUTAZIONE ESTERNA</vt:lpstr>
      <vt:lpstr>IL NUCLEO ESTERNO DI VALUTAZIONE </vt:lpstr>
      <vt:lpstr>LA VALUTAZIONE ESTERNA</vt:lpstr>
      <vt:lpstr>IL PIANO DI MIGLIORAMENTO </vt:lpstr>
      <vt:lpstr>IL PIANO DI MIGLIORAMENTO </vt:lpstr>
      <vt:lpstr>IL PIANO DI MIGLIORAMENTO </vt:lpstr>
      <vt:lpstr>IL PIANO DI MIGLIORAMENTO </vt:lpstr>
      <vt:lpstr>IL PIANO DI MIGLIORAMENTO </vt:lpstr>
      <vt:lpstr>IL PIANO DI MIGLIORAMENTO </vt:lpstr>
      <vt:lpstr>IL PIANO DI MIGLIORAMENTO </vt:lpstr>
      <vt:lpstr>IL PIANO DI MIGLIORAMENTO </vt:lpstr>
      <vt:lpstr>IL PIANO DI MIGLIORAMENTO </vt:lpstr>
      <vt:lpstr>IL PIANO DI MIGLIORAMENTO </vt:lpstr>
      <vt:lpstr>IL PIANO DI MIGLIORAMENTO </vt:lpstr>
      <vt:lpstr>IL PIANO DI MIGLIORAMENTO </vt:lpstr>
      <vt:lpstr>LA RENDICONTAZIONE SOCIALE </vt:lpstr>
      <vt:lpstr>LA RENDICONTAZIONE SOCIALE </vt:lpstr>
      <vt:lpstr>LA RENDICONTAZIONE SOCIALE </vt:lpstr>
      <vt:lpstr>LA RENDICONTAZIONE SOCIALE </vt:lpstr>
      <vt:lpstr>LA RENDICONTAZIONE SOCIALE </vt:lpstr>
      <vt:lpstr>LA RENDICONTAZIONE SOCIALE </vt:lpstr>
      <vt:lpstr>LA DIRETTIVA MINISTERIALE  del 18 agosto 2016</vt:lpstr>
      <vt:lpstr>LA DIRETTIVA MINISTERIALE  del 18 agosto 2016</vt:lpstr>
      <vt:lpstr>IL PORTFOLIO </vt:lpstr>
      <vt:lpstr>LA VALUTAZIONE DELLA DIRIGENZA SCOLASTICA </vt:lpstr>
      <vt:lpstr>LA VALUTAZIONE DELLA DIRIGENZA SCOLASTICA </vt:lpstr>
      <vt:lpstr>L’INVALSI </vt:lpstr>
      <vt:lpstr>LA DIRETTIVA MINISTERIALE N. 11/2014 </vt:lpstr>
      <vt:lpstr>LE PRIORITA’ STRATEGICHE </vt:lpstr>
      <vt:lpstr>LE PRIORITA’ STRATEGICHE </vt:lpstr>
      <vt:lpstr>LE PRIORITA’ STRATEGICHE </vt:lpstr>
      <vt:lpstr>COSA NON PREVEDE LA DIRETTIVA 11/2014</vt:lpstr>
      <vt:lpstr>LA LEGGE 107 DEL 2015 </vt:lpstr>
      <vt:lpstr>IL NIV E LE SUE FUNZIONI  </vt:lpstr>
      <vt:lpstr>IL NIV E LE SUE FUNZIONI </vt:lpstr>
      <vt:lpstr>IL NIV E LE SUE FUNZIONI  </vt:lpstr>
      <vt:lpstr>COMPOSIZIONE DEL NIV </vt:lpstr>
      <vt:lpstr>I COMPITI DEL NIV  </vt:lpstr>
      <vt:lpstr>I COMPITI DEL NIV </vt:lpstr>
      <vt:lpstr> MODALITA’ DI FUNZIONAMENTO DEL NIV  </vt:lpstr>
      <vt:lpstr>IL PRESIDENTE DEL NIV </vt:lpstr>
      <vt:lpstr>AUTONOMIA E VALUTAZIONE  </vt:lpstr>
      <vt:lpstr>AUTONOMIA E VALUTAZIONE </vt:lpstr>
      <vt:lpstr>AUTONOMIA E VALUTAZIONE </vt:lpstr>
      <vt:lpstr>LE CARATTERISTICHE DELLA VALUTAZIONE </vt:lpstr>
      <vt:lpstr>LE CARATTERISTICHE DELLA VALUTAZIONE </vt:lpstr>
      <vt:lpstr>LE CARATTERISTICHE DELLA VALUTAZIONE </vt:lpstr>
      <vt:lpstr>LE CARATTERISTICHE DELLA VALUTAZIONE </vt:lpstr>
      <vt:lpstr>CONCLUSIONI </vt:lpstr>
      <vt:lpstr>CONCLUSIONI </vt:lpstr>
      <vt:lpstr>CONCLUSIONI </vt:lpstr>
      <vt:lpstr>RIFERIMENTI NORMATIVI </vt:lpstr>
      <vt:lpstr>RIFERIMENTI NORMATIVI </vt:lpstr>
      <vt:lpstr>RIFERIMENTI NORMATIVI </vt:lpstr>
      <vt:lpstr> RIFERIMENTI NORMATIVI </vt:lpstr>
      <vt:lpstr>RIFERIMENTI NORMATIVI </vt:lpstr>
      <vt:lpstr>RIFERIMENTI NORMATIVI </vt:lpstr>
      <vt:lpstr> RIFERIMENTI NORMATIVI </vt:lpstr>
      <vt:lpstr> RIFERIMENTI NORMATIVI </vt:lpstr>
      <vt:lpstr>RIFERIMENTI NORMATIVI </vt:lpstr>
      <vt:lpstr>RIFERIMENTI NORMATIVI </vt:lpstr>
      <vt:lpstr>RIFERIMENTI NORMATIVI </vt:lpstr>
      <vt:lpstr>RIFERIMENTI NORMATIVI </vt:lpstr>
      <vt:lpstr>RIFERIMENTI NORMATIVI </vt:lpstr>
      <vt:lpstr>RIFERIMENTI NORMATIVI </vt:lpstr>
      <vt:lpstr>RIFERIMENTI NORMATIVI </vt:lpstr>
      <vt:lpstr>RIFERIMENTI NORMATIVI </vt:lpstr>
      <vt:lpstr>RIFERIMENTI NORMATIVI </vt:lpstr>
      <vt:lpstr>RIFERIMENTI NORMATIVI </vt:lpstr>
      <vt:lpstr>RIFERIMENTI NORMATIVI </vt:lpstr>
      <vt:lpstr>ATTIVITA’ LABORATORIALE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Erica</dc:creator>
  <cp:lastModifiedBy>m.zumbo</cp:lastModifiedBy>
  <cp:revision>357</cp:revision>
  <dcterms:created xsi:type="dcterms:W3CDTF">2022-02-16T22:15:15Z</dcterms:created>
  <dcterms:modified xsi:type="dcterms:W3CDTF">2024-04-12T06:20:22Z</dcterms:modified>
</cp:coreProperties>
</file>