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4"/>
  </p:notesMasterIdLst>
  <p:sldIdLst>
    <p:sldId id="458" r:id="rId3"/>
    <p:sldId id="557" r:id="rId4"/>
    <p:sldId id="560" r:id="rId5"/>
    <p:sldId id="559" r:id="rId6"/>
    <p:sldId id="485" r:id="rId7"/>
    <p:sldId id="486" r:id="rId8"/>
    <p:sldId id="565" r:id="rId9"/>
    <p:sldId id="488" r:id="rId10"/>
    <p:sldId id="259" r:id="rId11"/>
    <p:sldId id="489" r:id="rId12"/>
    <p:sldId id="566" r:id="rId13"/>
    <p:sldId id="563" r:id="rId14"/>
    <p:sldId id="261" r:id="rId15"/>
    <p:sldId id="280" r:id="rId16"/>
    <p:sldId id="272" r:id="rId17"/>
    <p:sldId id="341" r:id="rId18"/>
    <p:sldId id="506" r:id="rId19"/>
    <p:sldId id="507" r:id="rId20"/>
    <p:sldId id="508" r:id="rId21"/>
    <p:sldId id="476" r:id="rId22"/>
    <p:sldId id="509" r:id="rId23"/>
    <p:sldId id="332" r:id="rId24"/>
    <p:sldId id="288" r:id="rId25"/>
    <p:sldId id="292" r:id="rId26"/>
    <p:sldId id="333" r:id="rId27"/>
    <p:sldId id="291" r:id="rId28"/>
    <p:sldId id="480" r:id="rId29"/>
    <p:sldId id="336" r:id="rId30"/>
    <p:sldId id="309" r:id="rId31"/>
    <p:sldId id="295" r:id="rId32"/>
    <p:sldId id="482" r:id="rId33"/>
    <p:sldId id="289" r:id="rId34"/>
    <p:sldId id="266" r:id="rId35"/>
    <p:sldId id="487" r:id="rId36"/>
    <p:sldId id="481" r:id="rId37"/>
    <p:sldId id="499" r:id="rId38"/>
    <p:sldId id="511" r:id="rId39"/>
    <p:sldId id="512" r:id="rId40"/>
    <p:sldId id="263" r:id="rId41"/>
    <p:sldId id="513" r:id="rId42"/>
    <p:sldId id="278" r:id="rId43"/>
    <p:sldId id="276" r:id="rId44"/>
    <p:sldId id="567" r:id="rId45"/>
    <p:sldId id="570" r:id="rId46"/>
    <p:sldId id="571" r:id="rId47"/>
    <p:sldId id="573" r:id="rId48"/>
    <p:sldId id="572" r:id="rId49"/>
    <p:sldId id="302" r:id="rId50"/>
    <p:sldId id="303" r:id="rId51"/>
    <p:sldId id="510" r:id="rId52"/>
    <p:sldId id="574"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5" d="100"/>
          <a:sy n="65" d="100"/>
        </p:scale>
        <p:origin x="93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1FF58-EEC5-4CBD-8731-15CECF962AEC}"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AE9F8008-01D4-4A44-97B3-794864520BE3}">
      <dgm:prSet/>
      <dgm:spPr/>
      <dgm:t>
        <a:bodyPr/>
        <a:lstStyle/>
        <a:p>
          <a:r>
            <a:rPr lang="it-IT" b="1" dirty="0"/>
            <a:t>Direttiva Ministeriale del 27 dicembre 2012</a:t>
          </a:r>
          <a:endParaRPr lang="en-US" dirty="0"/>
        </a:p>
      </dgm:t>
    </dgm:pt>
    <dgm:pt modelId="{6B7EF4F9-2508-4A95-9D0B-4903D8DA9A5C}" type="parTrans" cxnId="{5BBBD8C9-A1DB-4BEB-BD61-9AB7D1059F97}">
      <dgm:prSet/>
      <dgm:spPr/>
      <dgm:t>
        <a:bodyPr/>
        <a:lstStyle/>
        <a:p>
          <a:endParaRPr lang="en-US"/>
        </a:p>
      </dgm:t>
    </dgm:pt>
    <dgm:pt modelId="{A98CFA68-3C6A-4C08-BA37-F7B96167E421}" type="sibTrans" cxnId="{5BBBD8C9-A1DB-4BEB-BD61-9AB7D1059F97}">
      <dgm:prSet/>
      <dgm:spPr/>
      <dgm:t>
        <a:bodyPr/>
        <a:lstStyle/>
        <a:p>
          <a:endParaRPr lang="en-US"/>
        </a:p>
      </dgm:t>
    </dgm:pt>
    <dgm:pt modelId="{E62A9F8B-7CB9-4648-8DE2-8BA6D24C3C24}">
      <dgm:prSet/>
      <dgm:spPr/>
      <dgm:t>
        <a:bodyPr/>
        <a:lstStyle/>
        <a:p>
          <a:r>
            <a:rPr lang="it-IT" b="1"/>
            <a:t>Circolare ministeriale n. 8 del 2013 </a:t>
          </a:r>
          <a:endParaRPr lang="en-US"/>
        </a:p>
      </dgm:t>
    </dgm:pt>
    <dgm:pt modelId="{06FF9871-773D-4B31-A9FC-6E5BB9843673}" type="parTrans" cxnId="{9487206E-13E9-4DB4-B456-61339E20AB03}">
      <dgm:prSet/>
      <dgm:spPr/>
      <dgm:t>
        <a:bodyPr/>
        <a:lstStyle/>
        <a:p>
          <a:endParaRPr lang="en-US"/>
        </a:p>
      </dgm:t>
    </dgm:pt>
    <dgm:pt modelId="{FCF7DA8E-2CFB-4D0E-87DE-AA602E62F5ED}" type="sibTrans" cxnId="{9487206E-13E9-4DB4-B456-61339E20AB03}">
      <dgm:prSet/>
      <dgm:spPr/>
      <dgm:t>
        <a:bodyPr/>
        <a:lstStyle/>
        <a:p>
          <a:endParaRPr lang="en-US"/>
        </a:p>
      </dgm:t>
    </dgm:pt>
    <dgm:pt modelId="{09B0A913-EDDA-4558-A087-EA865C77F94D}">
      <dgm:prSet/>
      <dgm:spPr/>
      <dgm:t>
        <a:bodyPr/>
        <a:lstStyle/>
        <a:p>
          <a:r>
            <a:rPr lang="it-IT" b="1"/>
            <a:t>Nota prot. 3709 del 19/04/2013 (approfondimenti)</a:t>
          </a:r>
          <a:endParaRPr lang="en-US"/>
        </a:p>
      </dgm:t>
    </dgm:pt>
    <dgm:pt modelId="{D39EA579-0A27-42E2-A1BF-69A276455080}" type="parTrans" cxnId="{B1019D1C-84BC-4BBD-976C-2664E74E20A3}">
      <dgm:prSet/>
      <dgm:spPr/>
      <dgm:t>
        <a:bodyPr/>
        <a:lstStyle/>
        <a:p>
          <a:endParaRPr lang="en-US"/>
        </a:p>
      </dgm:t>
    </dgm:pt>
    <dgm:pt modelId="{323F643F-1277-4B4C-81EC-2B5DD2945DFC}" type="sibTrans" cxnId="{B1019D1C-84BC-4BBD-976C-2664E74E20A3}">
      <dgm:prSet/>
      <dgm:spPr/>
      <dgm:t>
        <a:bodyPr/>
        <a:lstStyle/>
        <a:p>
          <a:endParaRPr lang="en-US"/>
        </a:p>
      </dgm:t>
    </dgm:pt>
    <dgm:pt modelId="{D4AC2CDF-A9A3-437C-B7E9-3990AE4131B5}">
      <dgm:prSet/>
      <dgm:spPr/>
      <dgm:t>
        <a:bodyPr/>
        <a:lstStyle/>
        <a:p>
          <a:r>
            <a:rPr lang="it-IT" b="1"/>
            <a:t>C. NOTA PROT.2563 del 22 novembre 2013- (RICONOSCIMENTO CdC )</a:t>
          </a:r>
          <a:endParaRPr lang="en-US"/>
        </a:p>
      </dgm:t>
    </dgm:pt>
    <dgm:pt modelId="{708A23F7-EBAD-4FCF-B389-65B5EFB5B99F}" type="parTrans" cxnId="{94133627-733C-4526-A632-C9357714F98B}">
      <dgm:prSet/>
      <dgm:spPr/>
      <dgm:t>
        <a:bodyPr/>
        <a:lstStyle/>
        <a:p>
          <a:endParaRPr lang="en-US"/>
        </a:p>
      </dgm:t>
    </dgm:pt>
    <dgm:pt modelId="{9FF3F71A-01D1-403D-BE0A-349C8426C1D8}" type="sibTrans" cxnId="{94133627-733C-4526-A632-C9357714F98B}">
      <dgm:prSet/>
      <dgm:spPr/>
      <dgm:t>
        <a:bodyPr/>
        <a:lstStyle/>
        <a:p>
          <a:endParaRPr lang="en-US"/>
        </a:p>
      </dgm:t>
    </dgm:pt>
    <dgm:pt modelId="{B91A1B43-16D9-4095-B889-CC421A48AD68}">
      <dgm:prSet/>
      <dgm:spPr/>
      <dgm:t>
        <a:bodyPr/>
        <a:lstStyle/>
        <a:p>
          <a:r>
            <a:rPr lang="it-IT" b="1"/>
            <a:t>DGR 16/7072 del 4/ 02 2014</a:t>
          </a:r>
          <a:endParaRPr lang="en-US"/>
        </a:p>
      </dgm:t>
    </dgm:pt>
    <dgm:pt modelId="{E302D4B2-1E33-4A78-8573-4D43A44C9E15}" type="parTrans" cxnId="{4E6D5CCE-ADFB-426C-809D-6484E1DE7F7D}">
      <dgm:prSet/>
      <dgm:spPr/>
      <dgm:t>
        <a:bodyPr/>
        <a:lstStyle/>
        <a:p>
          <a:endParaRPr lang="en-US"/>
        </a:p>
      </dgm:t>
    </dgm:pt>
    <dgm:pt modelId="{00C8745F-7A49-4A6C-9889-7EEF7E3A0A8E}" type="sibTrans" cxnId="{4E6D5CCE-ADFB-426C-809D-6484E1DE7F7D}">
      <dgm:prSet/>
      <dgm:spPr/>
      <dgm:t>
        <a:bodyPr/>
        <a:lstStyle/>
        <a:p>
          <a:endParaRPr lang="en-US"/>
        </a:p>
      </dgm:t>
    </dgm:pt>
    <dgm:pt modelId="{68D8209B-077C-49F9-8D15-064806560687}">
      <dgm:prSet/>
      <dgm:spPr/>
      <dgm:t>
        <a:bodyPr/>
        <a:lstStyle/>
        <a:p>
          <a:r>
            <a:rPr lang="it-IT" b="1"/>
            <a:t>Nota MIUR n.3587 DEL 3 /06/2014 (no dispensa.- sì compensativi)</a:t>
          </a:r>
          <a:endParaRPr lang="en-US"/>
        </a:p>
      </dgm:t>
    </dgm:pt>
    <dgm:pt modelId="{92BA0A9A-BBE8-4D80-83A5-EE384B7215D4}" type="parTrans" cxnId="{010885CD-06A8-422C-9C94-F5DB3E326349}">
      <dgm:prSet/>
      <dgm:spPr/>
      <dgm:t>
        <a:bodyPr/>
        <a:lstStyle/>
        <a:p>
          <a:endParaRPr lang="en-US"/>
        </a:p>
      </dgm:t>
    </dgm:pt>
    <dgm:pt modelId="{64CC36B5-9BC4-4EEE-9D2B-A5ED67A66E41}" type="sibTrans" cxnId="{010885CD-06A8-422C-9C94-F5DB3E326349}">
      <dgm:prSet/>
      <dgm:spPr/>
      <dgm:t>
        <a:bodyPr/>
        <a:lstStyle/>
        <a:p>
          <a:endParaRPr lang="en-US"/>
        </a:p>
      </dgm:t>
    </dgm:pt>
    <dgm:pt modelId="{83090CE6-2A61-48B8-A691-B730AD40BF7D}">
      <dgm:prSet/>
      <dgm:spPr/>
      <dgm:t>
        <a:bodyPr/>
        <a:lstStyle/>
        <a:p>
          <a:r>
            <a:rPr lang="it-IT" b="1"/>
            <a:t>INVALSI 2016/17 e anni a seguire </a:t>
          </a:r>
          <a:endParaRPr lang="en-US"/>
        </a:p>
      </dgm:t>
    </dgm:pt>
    <dgm:pt modelId="{04EE9ED8-F970-4297-8790-3A02DA9A4A58}" type="parTrans" cxnId="{A9AF89F4-2ED4-49CE-9727-ADD1ECAAD3D4}">
      <dgm:prSet/>
      <dgm:spPr/>
      <dgm:t>
        <a:bodyPr/>
        <a:lstStyle/>
        <a:p>
          <a:endParaRPr lang="en-US"/>
        </a:p>
      </dgm:t>
    </dgm:pt>
    <dgm:pt modelId="{6F339AF1-4148-4E10-B4B5-9CAE3626A11D}" type="sibTrans" cxnId="{A9AF89F4-2ED4-49CE-9727-ADD1ECAAD3D4}">
      <dgm:prSet/>
      <dgm:spPr/>
      <dgm:t>
        <a:bodyPr/>
        <a:lstStyle/>
        <a:p>
          <a:endParaRPr lang="en-US"/>
        </a:p>
      </dgm:t>
    </dgm:pt>
    <dgm:pt modelId="{4757D185-9CDC-454C-BA92-BBD7DF59E346}">
      <dgm:prSet/>
      <dgm:spPr/>
      <dgm:t>
        <a:bodyPr/>
        <a:lstStyle/>
        <a:p>
          <a:r>
            <a:rPr lang="it-IT"/>
            <a:t>L.105/2017 e i decreti attuativi</a:t>
          </a:r>
          <a:endParaRPr lang="en-US"/>
        </a:p>
      </dgm:t>
    </dgm:pt>
    <dgm:pt modelId="{B5EC051D-E97E-4BCF-BC79-9B6A637FD6C1}" type="parTrans" cxnId="{E7CD468C-6788-4C77-ACAE-9217743BEE9F}">
      <dgm:prSet/>
      <dgm:spPr/>
      <dgm:t>
        <a:bodyPr/>
        <a:lstStyle/>
        <a:p>
          <a:endParaRPr lang="en-US"/>
        </a:p>
      </dgm:t>
    </dgm:pt>
    <dgm:pt modelId="{C1617AD7-4A7E-46F6-B6B2-2184412E9E18}" type="sibTrans" cxnId="{E7CD468C-6788-4C77-ACAE-9217743BEE9F}">
      <dgm:prSet/>
      <dgm:spPr/>
      <dgm:t>
        <a:bodyPr/>
        <a:lstStyle/>
        <a:p>
          <a:endParaRPr lang="en-US"/>
        </a:p>
      </dgm:t>
    </dgm:pt>
    <dgm:pt modelId="{8F4C2107-E41B-46F5-885E-6B2B62613024}">
      <dgm:prSet/>
      <dgm:spPr/>
      <dgm:t>
        <a:bodyPr/>
        <a:lstStyle/>
        <a:p>
          <a:r>
            <a:rPr lang="it-IT"/>
            <a:t>Ordinanze / note</a:t>
          </a:r>
          <a:endParaRPr lang="en-US"/>
        </a:p>
      </dgm:t>
    </dgm:pt>
    <dgm:pt modelId="{964E4AF3-7B25-4D56-9A75-0099572BEF98}" type="parTrans" cxnId="{43ED855A-8121-4CC9-81CF-D94692442322}">
      <dgm:prSet/>
      <dgm:spPr/>
      <dgm:t>
        <a:bodyPr/>
        <a:lstStyle/>
        <a:p>
          <a:endParaRPr lang="en-US"/>
        </a:p>
      </dgm:t>
    </dgm:pt>
    <dgm:pt modelId="{42C1D062-1864-46CA-B096-E23144F52924}" type="sibTrans" cxnId="{43ED855A-8121-4CC9-81CF-D94692442322}">
      <dgm:prSet/>
      <dgm:spPr/>
      <dgm:t>
        <a:bodyPr/>
        <a:lstStyle/>
        <a:p>
          <a:endParaRPr lang="en-US"/>
        </a:p>
      </dgm:t>
    </dgm:pt>
    <dgm:pt modelId="{12A05FF1-74D1-4F2C-BA56-CA5DA496B8E8}" type="pres">
      <dgm:prSet presAssocID="{56D1FF58-EEC5-4CBD-8731-15CECF962AEC}" presName="Name0" presStyleCnt="0">
        <dgm:presLayoutVars>
          <dgm:dir/>
          <dgm:resizeHandles val="exact"/>
        </dgm:presLayoutVars>
      </dgm:prSet>
      <dgm:spPr/>
    </dgm:pt>
    <dgm:pt modelId="{E5FAD3AF-8907-4243-88B9-6659A0E76DF8}" type="pres">
      <dgm:prSet presAssocID="{AE9F8008-01D4-4A44-97B3-794864520BE3}" presName="node" presStyleLbl="node1" presStyleIdx="0" presStyleCnt="9">
        <dgm:presLayoutVars>
          <dgm:bulletEnabled val="1"/>
        </dgm:presLayoutVars>
      </dgm:prSet>
      <dgm:spPr/>
    </dgm:pt>
    <dgm:pt modelId="{9AF43C1B-2CC6-4D8A-ADB1-DFFF555EDA6C}" type="pres">
      <dgm:prSet presAssocID="{A98CFA68-3C6A-4C08-BA37-F7B96167E421}" presName="sibTrans" presStyleLbl="sibTrans1D1" presStyleIdx="0" presStyleCnt="8"/>
      <dgm:spPr/>
    </dgm:pt>
    <dgm:pt modelId="{06F34582-4397-4394-A90B-C7DBAF39ABC3}" type="pres">
      <dgm:prSet presAssocID="{A98CFA68-3C6A-4C08-BA37-F7B96167E421}" presName="connectorText" presStyleLbl="sibTrans1D1" presStyleIdx="0" presStyleCnt="8"/>
      <dgm:spPr/>
    </dgm:pt>
    <dgm:pt modelId="{6166E498-3CCC-45AE-8CA8-F3B398F59322}" type="pres">
      <dgm:prSet presAssocID="{E62A9F8B-7CB9-4648-8DE2-8BA6D24C3C24}" presName="node" presStyleLbl="node1" presStyleIdx="1" presStyleCnt="9">
        <dgm:presLayoutVars>
          <dgm:bulletEnabled val="1"/>
        </dgm:presLayoutVars>
      </dgm:prSet>
      <dgm:spPr/>
    </dgm:pt>
    <dgm:pt modelId="{F182C7A0-BFA8-4B75-B727-CE6B1150A6DB}" type="pres">
      <dgm:prSet presAssocID="{FCF7DA8E-2CFB-4D0E-87DE-AA602E62F5ED}" presName="sibTrans" presStyleLbl="sibTrans1D1" presStyleIdx="1" presStyleCnt="8"/>
      <dgm:spPr/>
    </dgm:pt>
    <dgm:pt modelId="{9E420477-DEBB-4FF7-B107-CC3D9CEA36B4}" type="pres">
      <dgm:prSet presAssocID="{FCF7DA8E-2CFB-4D0E-87DE-AA602E62F5ED}" presName="connectorText" presStyleLbl="sibTrans1D1" presStyleIdx="1" presStyleCnt="8"/>
      <dgm:spPr/>
    </dgm:pt>
    <dgm:pt modelId="{96B7995F-F2C7-455B-9C2B-3EE11072566F}" type="pres">
      <dgm:prSet presAssocID="{09B0A913-EDDA-4558-A087-EA865C77F94D}" presName="node" presStyleLbl="node1" presStyleIdx="2" presStyleCnt="9">
        <dgm:presLayoutVars>
          <dgm:bulletEnabled val="1"/>
        </dgm:presLayoutVars>
      </dgm:prSet>
      <dgm:spPr/>
    </dgm:pt>
    <dgm:pt modelId="{E96728D3-5E90-4362-9551-8CDFEE9335E8}" type="pres">
      <dgm:prSet presAssocID="{323F643F-1277-4B4C-81EC-2B5DD2945DFC}" presName="sibTrans" presStyleLbl="sibTrans1D1" presStyleIdx="2" presStyleCnt="8"/>
      <dgm:spPr/>
    </dgm:pt>
    <dgm:pt modelId="{98BF8A01-9FC7-4C0D-8B92-BC2FCD928DF6}" type="pres">
      <dgm:prSet presAssocID="{323F643F-1277-4B4C-81EC-2B5DD2945DFC}" presName="connectorText" presStyleLbl="sibTrans1D1" presStyleIdx="2" presStyleCnt="8"/>
      <dgm:spPr/>
    </dgm:pt>
    <dgm:pt modelId="{D92E75EB-963B-4C1F-AADC-58595B65F741}" type="pres">
      <dgm:prSet presAssocID="{D4AC2CDF-A9A3-437C-B7E9-3990AE4131B5}" presName="node" presStyleLbl="node1" presStyleIdx="3" presStyleCnt="9">
        <dgm:presLayoutVars>
          <dgm:bulletEnabled val="1"/>
        </dgm:presLayoutVars>
      </dgm:prSet>
      <dgm:spPr/>
    </dgm:pt>
    <dgm:pt modelId="{EAADD8CB-2C59-4367-9C7F-A9E460B7DC44}" type="pres">
      <dgm:prSet presAssocID="{9FF3F71A-01D1-403D-BE0A-349C8426C1D8}" presName="sibTrans" presStyleLbl="sibTrans1D1" presStyleIdx="3" presStyleCnt="8"/>
      <dgm:spPr/>
    </dgm:pt>
    <dgm:pt modelId="{2F1967DD-DC2C-46E7-93BB-C52B5F7ABE70}" type="pres">
      <dgm:prSet presAssocID="{9FF3F71A-01D1-403D-BE0A-349C8426C1D8}" presName="connectorText" presStyleLbl="sibTrans1D1" presStyleIdx="3" presStyleCnt="8"/>
      <dgm:spPr/>
    </dgm:pt>
    <dgm:pt modelId="{7624448A-071D-49E0-B56A-4CEA19F50AAB}" type="pres">
      <dgm:prSet presAssocID="{B91A1B43-16D9-4095-B889-CC421A48AD68}" presName="node" presStyleLbl="node1" presStyleIdx="4" presStyleCnt="9">
        <dgm:presLayoutVars>
          <dgm:bulletEnabled val="1"/>
        </dgm:presLayoutVars>
      </dgm:prSet>
      <dgm:spPr/>
    </dgm:pt>
    <dgm:pt modelId="{8502ABAA-A3D3-4BB1-BEEF-ECED04A68DDF}" type="pres">
      <dgm:prSet presAssocID="{00C8745F-7A49-4A6C-9889-7EEF7E3A0A8E}" presName="sibTrans" presStyleLbl="sibTrans1D1" presStyleIdx="4" presStyleCnt="8"/>
      <dgm:spPr/>
    </dgm:pt>
    <dgm:pt modelId="{1B404E5B-FE5C-4578-AC93-302761396E78}" type="pres">
      <dgm:prSet presAssocID="{00C8745F-7A49-4A6C-9889-7EEF7E3A0A8E}" presName="connectorText" presStyleLbl="sibTrans1D1" presStyleIdx="4" presStyleCnt="8"/>
      <dgm:spPr/>
    </dgm:pt>
    <dgm:pt modelId="{CF43F47C-45B9-4B10-825A-9BD209FBA1EC}" type="pres">
      <dgm:prSet presAssocID="{68D8209B-077C-49F9-8D15-064806560687}" presName="node" presStyleLbl="node1" presStyleIdx="5" presStyleCnt="9">
        <dgm:presLayoutVars>
          <dgm:bulletEnabled val="1"/>
        </dgm:presLayoutVars>
      </dgm:prSet>
      <dgm:spPr/>
    </dgm:pt>
    <dgm:pt modelId="{3F23F046-9010-4AD5-A916-BCEEA6B92096}" type="pres">
      <dgm:prSet presAssocID="{64CC36B5-9BC4-4EEE-9D2B-A5ED67A66E41}" presName="sibTrans" presStyleLbl="sibTrans1D1" presStyleIdx="5" presStyleCnt="8"/>
      <dgm:spPr/>
    </dgm:pt>
    <dgm:pt modelId="{249F3572-2B10-4AC0-A0D4-DD6DE875BD0C}" type="pres">
      <dgm:prSet presAssocID="{64CC36B5-9BC4-4EEE-9D2B-A5ED67A66E41}" presName="connectorText" presStyleLbl="sibTrans1D1" presStyleIdx="5" presStyleCnt="8"/>
      <dgm:spPr/>
    </dgm:pt>
    <dgm:pt modelId="{2C99A223-7316-4C26-9F89-C406F16AA9B4}" type="pres">
      <dgm:prSet presAssocID="{83090CE6-2A61-48B8-A691-B730AD40BF7D}" presName="node" presStyleLbl="node1" presStyleIdx="6" presStyleCnt="9">
        <dgm:presLayoutVars>
          <dgm:bulletEnabled val="1"/>
        </dgm:presLayoutVars>
      </dgm:prSet>
      <dgm:spPr/>
    </dgm:pt>
    <dgm:pt modelId="{36946E97-111F-41BD-8C97-F0FC4A6042E3}" type="pres">
      <dgm:prSet presAssocID="{6F339AF1-4148-4E10-B4B5-9CAE3626A11D}" presName="sibTrans" presStyleLbl="sibTrans1D1" presStyleIdx="6" presStyleCnt="8"/>
      <dgm:spPr/>
    </dgm:pt>
    <dgm:pt modelId="{2B8BD4E4-5333-4BAC-AB3C-BC156224C39F}" type="pres">
      <dgm:prSet presAssocID="{6F339AF1-4148-4E10-B4B5-9CAE3626A11D}" presName="connectorText" presStyleLbl="sibTrans1D1" presStyleIdx="6" presStyleCnt="8"/>
      <dgm:spPr/>
    </dgm:pt>
    <dgm:pt modelId="{9BCB7CA8-031C-4A20-AF3C-24C9773A4510}" type="pres">
      <dgm:prSet presAssocID="{4757D185-9CDC-454C-BA92-BBD7DF59E346}" presName="node" presStyleLbl="node1" presStyleIdx="7" presStyleCnt="9">
        <dgm:presLayoutVars>
          <dgm:bulletEnabled val="1"/>
        </dgm:presLayoutVars>
      </dgm:prSet>
      <dgm:spPr/>
    </dgm:pt>
    <dgm:pt modelId="{372CBED8-71BF-4BE2-862F-145E14B1FD13}" type="pres">
      <dgm:prSet presAssocID="{C1617AD7-4A7E-46F6-B6B2-2184412E9E18}" presName="sibTrans" presStyleLbl="sibTrans1D1" presStyleIdx="7" presStyleCnt="8"/>
      <dgm:spPr/>
    </dgm:pt>
    <dgm:pt modelId="{ADEEF718-08A2-4F36-9EA9-1B5F3A9BA618}" type="pres">
      <dgm:prSet presAssocID="{C1617AD7-4A7E-46F6-B6B2-2184412E9E18}" presName="connectorText" presStyleLbl="sibTrans1D1" presStyleIdx="7" presStyleCnt="8"/>
      <dgm:spPr/>
    </dgm:pt>
    <dgm:pt modelId="{34605ACE-9463-485A-9A7C-942DAF72FB73}" type="pres">
      <dgm:prSet presAssocID="{8F4C2107-E41B-46F5-885E-6B2B62613024}" presName="node" presStyleLbl="node1" presStyleIdx="8" presStyleCnt="9" custLinFactX="11703" custLinFactNeighborX="100000" custLinFactNeighborY="-12050">
        <dgm:presLayoutVars>
          <dgm:bulletEnabled val="1"/>
        </dgm:presLayoutVars>
      </dgm:prSet>
      <dgm:spPr/>
    </dgm:pt>
  </dgm:ptLst>
  <dgm:cxnLst>
    <dgm:cxn modelId="{79DF7E0F-4BE4-4482-85B7-0334E922439A}" type="presOf" srcId="{C1617AD7-4A7E-46F6-B6B2-2184412E9E18}" destId="{372CBED8-71BF-4BE2-862F-145E14B1FD13}" srcOrd="0" destOrd="0" presId="urn:microsoft.com/office/officeart/2016/7/layout/RepeatingBendingProcessNew"/>
    <dgm:cxn modelId="{4ED22114-D7C3-405F-B44B-19388554506F}" type="presOf" srcId="{323F643F-1277-4B4C-81EC-2B5DD2945DFC}" destId="{E96728D3-5E90-4362-9551-8CDFEE9335E8}" srcOrd="0" destOrd="0" presId="urn:microsoft.com/office/officeart/2016/7/layout/RepeatingBendingProcessNew"/>
    <dgm:cxn modelId="{306CE419-7757-4BFE-B841-82D695DD129F}" type="presOf" srcId="{64CC36B5-9BC4-4EEE-9D2B-A5ED67A66E41}" destId="{249F3572-2B10-4AC0-A0D4-DD6DE875BD0C}" srcOrd="1" destOrd="0" presId="urn:microsoft.com/office/officeart/2016/7/layout/RepeatingBendingProcessNew"/>
    <dgm:cxn modelId="{DBD3CA1B-3B70-48D6-837D-454E29D3AED1}" type="presOf" srcId="{68D8209B-077C-49F9-8D15-064806560687}" destId="{CF43F47C-45B9-4B10-825A-9BD209FBA1EC}" srcOrd="0" destOrd="0" presId="urn:microsoft.com/office/officeart/2016/7/layout/RepeatingBendingProcessNew"/>
    <dgm:cxn modelId="{B1019D1C-84BC-4BBD-976C-2664E74E20A3}" srcId="{56D1FF58-EEC5-4CBD-8731-15CECF962AEC}" destId="{09B0A913-EDDA-4558-A087-EA865C77F94D}" srcOrd="2" destOrd="0" parTransId="{D39EA579-0A27-42E2-A1BF-69A276455080}" sibTransId="{323F643F-1277-4B4C-81EC-2B5DD2945DFC}"/>
    <dgm:cxn modelId="{94133627-733C-4526-A632-C9357714F98B}" srcId="{56D1FF58-EEC5-4CBD-8731-15CECF962AEC}" destId="{D4AC2CDF-A9A3-437C-B7E9-3990AE4131B5}" srcOrd="3" destOrd="0" parTransId="{708A23F7-EBAD-4FCF-B389-65B5EFB5B99F}" sibTransId="{9FF3F71A-01D1-403D-BE0A-349C8426C1D8}"/>
    <dgm:cxn modelId="{9F4E5229-C6F9-445B-9ABC-A21D660DC3F8}" type="presOf" srcId="{D4AC2CDF-A9A3-437C-B7E9-3990AE4131B5}" destId="{D92E75EB-963B-4C1F-AADC-58595B65F741}" srcOrd="0" destOrd="0" presId="urn:microsoft.com/office/officeart/2016/7/layout/RepeatingBendingProcessNew"/>
    <dgm:cxn modelId="{3AF60D4A-64B2-40BA-92F7-9B6C73A42DAC}" type="presOf" srcId="{FCF7DA8E-2CFB-4D0E-87DE-AA602E62F5ED}" destId="{F182C7A0-BFA8-4B75-B727-CE6B1150A6DB}" srcOrd="0" destOrd="0" presId="urn:microsoft.com/office/officeart/2016/7/layout/RepeatingBendingProcessNew"/>
    <dgm:cxn modelId="{9487206E-13E9-4DB4-B456-61339E20AB03}" srcId="{56D1FF58-EEC5-4CBD-8731-15CECF962AEC}" destId="{E62A9F8B-7CB9-4648-8DE2-8BA6D24C3C24}" srcOrd="1" destOrd="0" parTransId="{06FF9871-773D-4B31-A9FC-6E5BB9843673}" sibTransId="{FCF7DA8E-2CFB-4D0E-87DE-AA602E62F5ED}"/>
    <dgm:cxn modelId="{3C9BEA6E-4AC5-403D-9AD1-8DEA819595D2}" type="presOf" srcId="{C1617AD7-4A7E-46F6-B6B2-2184412E9E18}" destId="{ADEEF718-08A2-4F36-9EA9-1B5F3A9BA618}" srcOrd="1" destOrd="0" presId="urn:microsoft.com/office/officeart/2016/7/layout/RepeatingBendingProcessNew"/>
    <dgm:cxn modelId="{41803C50-2948-49E4-A087-1C665FCBC255}" type="presOf" srcId="{64CC36B5-9BC4-4EEE-9D2B-A5ED67A66E41}" destId="{3F23F046-9010-4AD5-A916-BCEEA6B92096}" srcOrd="0" destOrd="0" presId="urn:microsoft.com/office/officeart/2016/7/layout/RepeatingBendingProcessNew"/>
    <dgm:cxn modelId="{0E5F0C75-6877-422A-A68C-6167FD4C12AD}" type="presOf" srcId="{6F339AF1-4148-4E10-B4B5-9CAE3626A11D}" destId="{36946E97-111F-41BD-8C97-F0FC4A6042E3}" srcOrd="0" destOrd="0" presId="urn:microsoft.com/office/officeart/2016/7/layout/RepeatingBendingProcessNew"/>
    <dgm:cxn modelId="{4BE1B455-3FF8-4BF0-AC1F-FC9C529DA880}" type="presOf" srcId="{A98CFA68-3C6A-4C08-BA37-F7B96167E421}" destId="{06F34582-4397-4394-A90B-C7DBAF39ABC3}" srcOrd="1" destOrd="0" presId="urn:microsoft.com/office/officeart/2016/7/layout/RepeatingBendingProcessNew"/>
    <dgm:cxn modelId="{B92F3178-7E8E-4F35-921D-74679086999E}" type="presOf" srcId="{A98CFA68-3C6A-4C08-BA37-F7B96167E421}" destId="{9AF43C1B-2CC6-4D8A-ADB1-DFFF555EDA6C}" srcOrd="0" destOrd="0" presId="urn:microsoft.com/office/officeart/2016/7/layout/RepeatingBendingProcessNew"/>
    <dgm:cxn modelId="{43ED855A-8121-4CC9-81CF-D94692442322}" srcId="{56D1FF58-EEC5-4CBD-8731-15CECF962AEC}" destId="{8F4C2107-E41B-46F5-885E-6B2B62613024}" srcOrd="8" destOrd="0" parTransId="{964E4AF3-7B25-4D56-9A75-0099572BEF98}" sibTransId="{42C1D062-1864-46CA-B096-E23144F52924}"/>
    <dgm:cxn modelId="{8F27AA7B-310E-47A9-B964-D40A357717EA}" type="presOf" srcId="{00C8745F-7A49-4A6C-9889-7EEF7E3A0A8E}" destId="{8502ABAA-A3D3-4BB1-BEEF-ECED04A68DDF}" srcOrd="0" destOrd="0" presId="urn:microsoft.com/office/officeart/2016/7/layout/RepeatingBendingProcessNew"/>
    <dgm:cxn modelId="{9310AD7E-0944-4205-B13B-094569BC82E9}" type="presOf" srcId="{AE9F8008-01D4-4A44-97B3-794864520BE3}" destId="{E5FAD3AF-8907-4243-88B9-6659A0E76DF8}" srcOrd="0" destOrd="0" presId="urn:microsoft.com/office/officeart/2016/7/layout/RepeatingBendingProcessNew"/>
    <dgm:cxn modelId="{45260689-BCD3-4C7C-A6C5-B31A9346CEA0}" type="presOf" srcId="{9FF3F71A-01D1-403D-BE0A-349C8426C1D8}" destId="{2F1967DD-DC2C-46E7-93BB-C52B5F7ABE70}" srcOrd="1" destOrd="0" presId="urn:microsoft.com/office/officeart/2016/7/layout/RepeatingBendingProcessNew"/>
    <dgm:cxn modelId="{E7CD468C-6788-4C77-ACAE-9217743BEE9F}" srcId="{56D1FF58-EEC5-4CBD-8731-15CECF962AEC}" destId="{4757D185-9CDC-454C-BA92-BBD7DF59E346}" srcOrd="7" destOrd="0" parTransId="{B5EC051D-E97E-4BCF-BC79-9B6A637FD6C1}" sibTransId="{C1617AD7-4A7E-46F6-B6B2-2184412E9E18}"/>
    <dgm:cxn modelId="{3F1D1699-FF07-4BCA-9D95-3FA0DDFCF810}" type="presOf" srcId="{9FF3F71A-01D1-403D-BE0A-349C8426C1D8}" destId="{EAADD8CB-2C59-4367-9C7F-A9E460B7DC44}" srcOrd="0" destOrd="0" presId="urn:microsoft.com/office/officeart/2016/7/layout/RepeatingBendingProcessNew"/>
    <dgm:cxn modelId="{1B63B59F-BD81-400A-A475-65D186867AC1}" type="presOf" srcId="{B91A1B43-16D9-4095-B889-CC421A48AD68}" destId="{7624448A-071D-49E0-B56A-4CEA19F50AAB}" srcOrd="0" destOrd="0" presId="urn:microsoft.com/office/officeart/2016/7/layout/RepeatingBendingProcessNew"/>
    <dgm:cxn modelId="{D28CF9A3-F4F3-489A-9372-AACCA3D7D206}" type="presOf" srcId="{83090CE6-2A61-48B8-A691-B730AD40BF7D}" destId="{2C99A223-7316-4C26-9F89-C406F16AA9B4}" srcOrd="0" destOrd="0" presId="urn:microsoft.com/office/officeart/2016/7/layout/RepeatingBendingProcessNew"/>
    <dgm:cxn modelId="{C5EDDFAD-6F61-4558-8C48-75ECB8C4B81E}" type="presOf" srcId="{323F643F-1277-4B4C-81EC-2B5DD2945DFC}" destId="{98BF8A01-9FC7-4C0D-8B92-BC2FCD928DF6}" srcOrd="1" destOrd="0" presId="urn:microsoft.com/office/officeart/2016/7/layout/RepeatingBendingProcessNew"/>
    <dgm:cxn modelId="{4C58D2B8-3D9D-423F-B0E1-FBC6CFAB8C34}" type="presOf" srcId="{E62A9F8B-7CB9-4648-8DE2-8BA6D24C3C24}" destId="{6166E498-3CCC-45AE-8CA8-F3B398F59322}" srcOrd="0" destOrd="0" presId="urn:microsoft.com/office/officeart/2016/7/layout/RepeatingBendingProcessNew"/>
    <dgm:cxn modelId="{BC3F7BBB-9619-4B27-8B52-42922AA5368F}" type="presOf" srcId="{6F339AF1-4148-4E10-B4B5-9CAE3626A11D}" destId="{2B8BD4E4-5333-4BAC-AB3C-BC156224C39F}" srcOrd="1" destOrd="0" presId="urn:microsoft.com/office/officeart/2016/7/layout/RepeatingBendingProcessNew"/>
    <dgm:cxn modelId="{2F4D00C8-67BF-4E1F-BE88-5383C50BA2FA}" type="presOf" srcId="{09B0A913-EDDA-4558-A087-EA865C77F94D}" destId="{96B7995F-F2C7-455B-9C2B-3EE11072566F}" srcOrd="0" destOrd="0" presId="urn:microsoft.com/office/officeart/2016/7/layout/RepeatingBendingProcessNew"/>
    <dgm:cxn modelId="{5BBBD8C9-A1DB-4BEB-BD61-9AB7D1059F97}" srcId="{56D1FF58-EEC5-4CBD-8731-15CECF962AEC}" destId="{AE9F8008-01D4-4A44-97B3-794864520BE3}" srcOrd="0" destOrd="0" parTransId="{6B7EF4F9-2508-4A95-9D0B-4903D8DA9A5C}" sibTransId="{A98CFA68-3C6A-4C08-BA37-F7B96167E421}"/>
    <dgm:cxn modelId="{010885CD-06A8-422C-9C94-F5DB3E326349}" srcId="{56D1FF58-EEC5-4CBD-8731-15CECF962AEC}" destId="{68D8209B-077C-49F9-8D15-064806560687}" srcOrd="5" destOrd="0" parTransId="{92BA0A9A-BBE8-4D80-83A5-EE384B7215D4}" sibTransId="{64CC36B5-9BC4-4EEE-9D2B-A5ED67A66E41}"/>
    <dgm:cxn modelId="{4E6D5CCE-ADFB-426C-809D-6484E1DE7F7D}" srcId="{56D1FF58-EEC5-4CBD-8731-15CECF962AEC}" destId="{B91A1B43-16D9-4095-B889-CC421A48AD68}" srcOrd="4" destOrd="0" parTransId="{E302D4B2-1E33-4A78-8573-4D43A44C9E15}" sibTransId="{00C8745F-7A49-4A6C-9889-7EEF7E3A0A8E}"/>
    <dgm:cxn modelId="{9AE03ED6-F85E-4670-8299-B6F9DBEFA048}" type="presOf" srcId="{00C8745F-7A49-4A6C-9889-7EEF7E3A0A8E}" destId="{1B404E5B-FE5C-4578-AC93-302761396E78}" srcOrd="1" destOrd="0" presId="urn:microsoft.com/office/officeart/2016/7/layout/RepeatingBendingProcessNew"/>
    <dgm:cxn modelId="{EBB517D8-F7A2-44A8-9758-D57D595A7CFF}" type="presOf" srcId="{56D1FF58-EEC5-4CBD-8731-15CECF962AEC}" destId="{12A05FF1-74D1-4F2C-BA56-CA5DA496B8E8}" srcOrd="0" destOrd="0" presId="urn:microsoft.com/office/officeart/2016/7/layout/RepeatingBendingProcessNew"/>
    <dgm:cxn modelId="{9753A4E0-C4C2-4249-9128-871CB85DBBE2}" type="presOf" srcId="{4757D185-9CDC-454C-BA92-BBD7DF59E346}" destId="{9BCB7CA8-031C-4A20-AF3C-24C9773A4510}" srcOrd="0" destOrd="0" presId="urn:microsoft.com/office/officeart/2016/7/layout/RepeatingBendingProcessNew"/>
    <dgm:cxn modelId="{025609F0-333B-4550-A9FD-6124BEB3448D}" type="presOf" srcId="{FCF7DA8E-2CFB-4D0E-87DE-AA602E62F5ED}" destId="{9E420477-DEBB-4FF7-B107-CC3D9CEA36B4}" srcOrd="1" destOrd="0" presId="urn:microsoft.com/office/officeart/2016/7/layout/RepeatingBendingProcessNew"/>
    <dgm:cxn modelId="{A9AF89F4-2ED4-49CE-9727-ADD1ECAAD3D4}" srcId="{56D1FF58-EEC5-4CBD-8731-15CECF962AEC}" destId="{83090CE6-2A61-48B8-A691-B730AD40BF7D}" srcOrd="6" destOrd="0" parTransId="{04EE9ED8-F970-4297-8790-3A02DA9A4A58}" sibTransId="{6F339AF1-4148-4E10-B4B5-9CAE3626A11D}"/>
    <dgm:cxn modelId="{6AD135F7-0233-4263-8A9F-9CF469DEE16F}" type="presOf" srcId="{8F4C2107-E41B-46F5-885E-6B2B62613024}" destId="{34605ACE-9463-485A-9A7C-942DAF72FB73}" srcOrd="0" destOrd="0" presId="urn:microsoft.com/office/officeart/2016/7/layout/RepeatingBendingProcessNew"/>
    <dgm:cxn modelId="{CB60E307-6E57-487B-AC8C-44954D9D80BE}" type="presParOf" srcId="{12A05FF1-74D1-4F2C-BA56-CA5DA496B8E8}" destId="{E5FAD3AF-8907-4243-88B9-6659A0E76DF8}" srcOrd="0" destOrd="0" presId="urn:microsoft.com/office/officeart/2016/7/layout/RepeatingBendingProcessNew"/>
    <dgm:cxn modelId="{A6721754-CE81-4F38-BA42-70E8F314F95F}" type="presParOf" srcId="{12A05FF1-74D1-4F2C-BA56-CA5DA496B8E8}" destId="{9AF43C1B-2CC6-4D8A-ADB1-DFFF555EDA6C}" srcOrd="1" destOrd="0" presId="urn:microsoft.com/office/officeart/2016/7/layout/RepeatingBendingProcessNew"/>
    <dgm:cxn modelId="{11847602-63EC-46F6-BA41-4F7FC8F24A80}" type="presParOf" srcId="{9AF43C1B-2CC6-4D8A-ADB1-DFFF555EDA6C}" destId="{06F34582-4397-4394-A90B-C7DBAF39ABC3}" srcOrd="0" destOrd="0" presId="urn:microsoft.com/office/officeart/2016/7/layout/RepeatingBendingProcessNew"/>
    <dgm:cxn modelId="{F18D9406-B104-4403-859B-E4572695A3BF}" type="presParOf" srcId="{12A05FF1-74D1-4F2C-BA56-CA5DA496B8E8}" destId="{6166E498-3CCC-45AE-8CA8-F3B398F59322}" srcOrd="2" destOrd="0" presId="urn:microsoft.com/office/officeart/2016/7/layout/RepeatingBendingProcessNew"/>
    <dgm:cxn modelId="{2C686AFB-C7EC-4EF6-BCC7-6927DD992123}" type="presParOf" srcId="{12A05FF1-74D1-4F2C-BA56-CA5DA496B8E8}" destId="{F182C7A0-BFA8-4B75-B727-CE6B1150A6DB}" srcOrd="3" destOrd="0" presId="urn:microsoft.com/office/officeart/2016/7/layout/RepeatingBendingProcessNew"/>
    <dgm:cxn modelId="{81182B85-1F7B-4E65-87A2-81A562E5E736}" type="presParOf" srcId="{F182C7A0-BFA8-4B75-B727-CE6B1150A6DB}" destId="{9E420477-DEBB-4FF7-B107-CC3D9CEA36B4}" srcOrd="0" destOrd="0" presId="urn:microsoft.com/office/officeart/2016/7/layout/RepeatingBendingProcessNew"/>
    <dgm:cxn modelId="{3F67E518-2F60-493E-9E18-6A1D051821D5}" type="presParOf" srcId="{12A05FF1-74D1-4F2C-BA56-CA5DA496B8E8}" destId="{96B7995F-F2C7-455B-9C2B-3EE11072566F}" srcOrd="4" destOrd="0" presId="urn:microsoft.com/office/officeart/2016/7/layout/RepeatingBendingProcessNew"/>
    <dgm:cxn modelId="{40BAC2FC-9CA5-4B50-B8C2-99A4482D9DD5}" type="presParOf" srcId="{12A05FF1-74D1-4F2C-BA56-CA5DA496B8E8}" destId="{E96728D3-5E90-4362-9551-8CDFEE9335E8}" srcOrd="5" destOrd="0" presId="urn:microsoft.com/office/officeart/2016/7/layout/RepeatingBendingProcessNew"/>
    <dgm:cxn modelId="{97E1A9A3-67BD-43B5-8A56-362B26D6B19F}" type="presParOf" srcId="{E96728D3-5E90-4362-9551-8CDFEE9335E8}" destId="{98BF8A01-9FC7-4C0D-8B92-BC2FCD928DF6}" srcOrd="0" destOrd="0" presId="urn:microsoft.com/office/officeart/2016/7/layout/RepeatingBendingProcessNew"/>
    <dgm:cxn modelId="{F3ED90CE-FB06-4790-BEEA-F3972B147F72}" type="presParOf" srcId="{12A05FF1-74D1-4F2C-BA56-CA5DA496B8E8}" destId="{D92E75EB-963B-4C1F-AADC-58595B65F741}" srcOrd="6" destOrd="0" presId="urn:microsoft.com/office/officeart/2016/7/layout/RepeatingBendingProcessNew"/>
    <dgm:cxn modelId="{436E3FFB-4C5A-4E03-BA03-EE6B1F0079D7}" type="presParOf" srcId="{12A05FF1-74D1-4F2C-BA56-CA5DA496B8E8}" destId="{EAADD8CB-2C59-4367-9C7F-A9E460B7DC44}" srcOrd="7" destOrd="0" presId="urn:microsoft.com/office/officeart/2016/7/layout/RepeatingBendingProcessNew"/>
    <dgm:cxn modelId="{6B91CD77-D767-4F27-96E3-3F634C915CD9}" type="presParOf" srcId="{EAADD8CB-2C59-4367-9C7F-A9E460B7DC44}" destId="{2F1967DD-DC2C-46E7-93BB-C52B5F7ABE70}" srcOrd="0" destOrd="0" presId="urn:microsoft.com/office/officeart/2016/7/layout/RepeatingBendingProcessNew"/>
    <dgm:cxn modelId="{944FC989-1344-4932-BA6F-418E03C08F0E}" type="presParOf" srcId="{12A05FF1-74D1-4F2C-BA56-CA5DA496B8E8}" destId="{7624448A-071D-49E0-B56A-4CEA19F50AAB}" srcOrd="8" destOrd="0" presId="urn:microsoft.com/office/officeart/2016/7/layout/RepeatingBendingProcessNew"/>
    <dgm:cxn modelId="{BBC69387-E54F-4863-9C46-6CF3C891C1B3}" type="presParOf" srcId="{12A05FF1-74D1-4F2C-BA56-CA5DA496B8E8}" destId="{8502ABAA-A3D3-4BB1-BEEF-ECED04A68DDF}" srcOrd="9" destOrd="0" presId="urn:microsoft.com/office/officeart/2016/7/layout/RepeatingBendingProcessNew"/>
    <dgm:cxn modelId="{76A05B9A-9A5E-48C6-95B0-38B871341FD4}" type="presParOf" srcId="{8502ABAA-A3D3-4BB1-BEEF-ECED04A68DDF}" destId="{1B404E5B-FE5C-4578-AC93-302761396E78}" srcOrd="0" destOrd="0" presId="urn:microsoft.com/office/officeart/2016/7/layout/RepeatingBendingProcessNew"/>
    <dgm:cxn modelId="{A3E3DECB-2347-4041-BB62-4151DEF6650B}" type="presParOf" srcId="{12A05FF1-74D1-4F2C-BA56-CA5DA496B8E8}" destId="{CF43F47C-45B9-4B10-825A-9BD209FBA1EC}" srcOrd="10" destOrd="0" presId="urn:microsoft.com/office/officeart/2016/7/layout/RepeatingBendingProcessNew"/>
    <dgm:cxn modelId="{233243E0-9B30-4879-94CE-5BA92F6CBF89}" type="presParOf" srcId="{12A05FF1-74D1-4F2C-BA56-CA5DA496B8E8}" destId="{3F23F046-9010-4AD5-A916-BCEEA6B92096}" srcOrd="11" destOrd="0" presId="urn:microsoft.com/office/officeart/2016/7/layout/RepeatingBendingProcessNew"/>
    <dgm:cxn modelId="{7F0CB055-1584-4764-83A5-C074BAA359E8}" type="presParOf" srcId="{3F23F046-9010-4AD5-A916-BCEEA6B92096}" destId="{249F3572-2B10-4AC0-A0D4-DD6DE875BD0C}" srcOrd="0" destOrd="0" presId="urn:microsoft.com/office/officeart/2016/7/layout/RepeatingBendingProcessNew"/>
    <dgm:cxn modelId="{19BF7505-2BBE-4ACE-A923-4138893C53BA}" type="presParOf" srcId="{12A05FF1-74D1-4F2C-BA56-CA5DA496B8E8}" destId="{2C99A223-7316-4C26-9F89-C406F16AA9B4}" srcOrd="12" destOrd="0" presId="urn:microsoft.com/office/officeart/2016/7/layout/RepeatingBendingProcessNew"/>
    <dgm:cxn modelId="{BC90B4FD-24C4-4C34-A1CF-F2568FE5C313}" type="presParOf" srcId="{12A05FF1-74D1-4F2C-BA56-CA5DA496B8E8}" destId="{36946E97-111F-41BD-8C97-F0FC4A6042E3}" srcOrd="13" destOrd="0" presId="urn:microsoft.com/office/officeart/2016/7/layout/RepeatingBendingProcessNew"/>
    <dgm:cxn modelId="{254CBDD3-FB7C-4567-91BC-259594ACB423}" type="presParOf" srcId="{36946E97-111F-41BD-8C97-F0FC4A6042E3}" destId="{2B8BD4E4-5333-4BAC-AB3C-BC156224C39F}" srcOrd="0" destOrd="0" presId="urn:microsoft.com/office/officeart/2016/7/layout/RepeatingBendingProcessNew"/>
    <dgm:cxn modelId="{4F30AF79-4F07-4903-A449-0F045FB9E2EC}" type="presParOf" srcId="{12A05FF1-74D1-4F2C-BA56-CA5DA496B8E8}" destId="{9BCB7CA8-031C-4A20-AF3C-24C9773A4510}" srcOrd="14" destOrd="0" presId="urn:microsoft.com/office/officeart/2016/7/layout/RepeatingBendingProcessNew"/>
    <dgm:cxn modelId="{096021B5-6834-4078-899C-1E15D5CF145C}" type="presParOf" srcId="{12A05FF1-74D1-4F2C-BA56-CA5DA496B8E8}" destId="{372CBED8-71BF-4BE2-862F-145E14B1FD13}" srcOrd="15" destOrd="0" presId="urn:microsoft.com/office/officeart/2016/7/layout/RepeatingBendingProcessNew"/>
    <dgm:cxn modelId="{41852AB2-412D-4C5D-803D-D9EF2A19CDEF}" type="presParOf" srcId="{372CBED8-71BF-4BE2-862F-145E14B1FD13}" destId="{ADEEF718-08A2-4F36-9EA9-1B5F3A9BA618}" srcOrd="0" destOrd="0" presId="urn:microsoft.com/office/officeart/2016/7/layout/RepeatingBendingProcessNew"/>
    <dgm:cxn modelId="{8A76F87D-69CC-4648-9DDF-C46B5BE8EB07}" type="presParOf" srcId="{12A05FF1-74D1-4F2C-BA56-CA5DA496B8E8}" destId="{34605ACE-9463-485A-9A7C-942DAF72FB73}"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D9A50-CF3B-493C-834E-4918BD7377B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86F318E-BC75-4776-9E0A-34189ACF68FB}">
      <dgm:prSet/>
      <dgm:spPr/>
      <dgm:t>
        <a:bodyPr/>
        <a:lstStyle/>
        <a:p>
          <a:r>
            <a:rPr lang="it-IT" dirty="0"/>
            <a:t>DISTURBO dell’apprendimento, NON una malattia</a:t>
          </a:r>
          <a:endParaRPr lang="en-US" dirty="0"/>
        </a:p>
      </dgm:t>
    </dgm:pt>
    <dgm:pt modelId="{FDC0EBC8-F72C-4759-9694-A2F40E4ED96D}" type="parTrans" cxnId="{2234E27D-EEAC-4975-B4C2-74CBABC1E751}">
      <dgm:prSet/>
      <dgm:spPr/>
      <dgm:t>
        <a:bodyPr/>
        <a:lstStyle/>
        <a:p>
          <a:endParaRPr lang="en-US"/>
        </a:p>
      </dgm:t>
    </dgm:pt>
    <dgm:pt modelId="{8D693450-462B-436B-A8EA-FC3634CAF48F}" type="sibTrans" cxnId="{2234E27D-EEAC-4975-B4C2-74CBABC1E751}">
      <dgm:prSet/>
      <dgm:spPr/>
      <dgm:t>
        <a:bodyPr/>
        <a:lstStyle/>
        <a:p>
          <a:endParaRPr lang="en-US"/>
        </a:p>
      </dgm:t>
    </dgm:pt>
    <dgm:pt modelId="{96A5A7AC-1E22-4FB3-B365-F00541D0DD28}">
      <dgm:prSet/>
      <dgm:spPr/>
      <dgm:t>
        <a:bodyPr/>
        <a:lstStyle/>
        <a:p>
          <a:r>
            <a:rPr lang="it-IT" dirty="0"/>
            <a:t>SPECIFICO  perché riguarda solo  abilità SPECIFICHE </a:t>
          </a:r>
          <a:endParaRPr lang="en-US" dirty="0"/>
        </a:p>
      </dgm:t>
    </dgm:pt>
    <dgm:pt modelId="{C4E4755A-E79D-4095-9F72-902379733BF8}" type="parTrans" cxnId="{B87A97C8-8AA4-43D4-A874-037AC93D7424}">
      <dgm:prSet/>
      <dgm:spPr/>
      <dgm:t>
        <a:bodyPr/>
        <a:lstStyle/>
        <a:p>
          <a:endParaRPr lang="en-US"/>
        </a:p>
      </dgm:t>
    </dgm:pt>
    <dgm:pt modelId="{39127F87-8DAF-43E1-A676-170358093B0A}" type="sibTrans" cxnId="{B87A97C8-8AA4-43D4-A874-037AC93D7424}">
      <dgm:prSet/>
      <dgm:spPr/>
      <dgm:t>
        <a:bodyPr/>
        <a:lstStyle/>
        <a:p>
          <a:endParaRPr lang="en-US"/>
        </a:p>
      </dgm:t>
    </dgm:pt>
    <dgm:pt modelId="{0CC87FEE-033E-49E6-BCCD-179A611E37A0}">
      <dgm:prSet/>
      <dgm:spPr/>
      <dgm:t>
        <a:bodyPr/>
        <a:lstStyle/>
        <a:p>
          <a:r>
            <a:rPr lang="it-IT" dirty="0"/>
            <a:t>APPRENDIMENTO </a:t>
          </a:r>
          <a:endParaRPr lang="en-US" dirty="0"/>
        </a:p>
      </dgm:t>
    </dgm:pt>
    <dgm:pt modelId="{70C279D0-84E7-49BC-AD65-A7776F3D41F6}" type="parTrans" cxnId="{7C8D14DE-6B26-4591-8B1C-26DE9C4207B7}">
      <dgm:prSet/>
      <dgm:spPr/>
      <dgm:t>
        <a:bodyPr/>
        <a:lstStyle/>
        <a:p>
          <a:endParaRPr lang="en-US"/>
        </a:p>
      </dgm:t>
    </dgm:pt>
    <dgm:pt modelId="{A7836865-73E0-4AA6-A70C-965CA6D4622B}" type="sibTrans" cxnId="{7C8D14DE-6B26-4591-8B1C-26DE9C4207B7}">
      <dgm:prSet/>
      <dgm:spPr/>
      <dgm:t>
        <a:bodyPr/>
        <a:lstStyle/>
        <a:p>
          <a:endParaRPr lang="en-US"/>
        </a:p>
      </dgm:t>
    </dgm:pt>
    <dgm:pt modelId="{98D77A69-44F9-44D9-A0D7-CCCAD1064596}" type="pres">
      <dgm:prSet presAssocID="{8F9D9A50-CF3B-493C-834E-4918BD7377B8}" presName="vert0" presStyleCnt="0">
        <dgm:presLayoutVars>
          <dgm:dir/>
          <dgm:animOne val="branch"/>
          <dgm:animLvl val="lvl"/>
        </dgm:presLayoutVars>
      </dgm:prSet>
      <dgm:spPr/>
    </dgm:pt>
    <dgm:pt modelId="{7F89CF5D-B491-4C80-AFFF-C7EF0D303F91}" type="pres">
      <dgm:prSet presAssocID="{586F318E-BC75-4776-9E0A-34189ACF68FB}" presName="thickLine" presStyleLbl="alignNode1" presStyleIdx="0" presStyleCnt="3"/>
      <dgm:spPr/>
    </dgm:pt>
    <dgm:pt modelId="{ACC00F96-7135-4A7C-B2C9-14D661ED1337}" type="pres">
      <dgm:prSet presAssocID="{586F318E-BC75-4776-9E0A-34189ACF68FB}" presName="horz1" presStyleCnt="0"/>
      <dgm:spPr/>
    </dgm:pt>
    <dgm:pt modelId="{776600A3-9D6B-4EB8-861E-C733784544AC}" type="pres">
      <dgm:prSet presAssocID="{586F318E-BC75-4776-9E0A-34189ACF68FB}" presName="tx1" presStyleLbl="revTx" presStyleIdx="0" presStyleCnt="3"/>
      <dgm:spPr/>
    </dgm:pt>
    <dgm:pt modelId="{09F56C1B-4FEC-47A5-9551-37FE27DE52B5}" type="pres">
      <dgm:prSet presAssocID="{586F318E-BC75-4776-9E0A-34189ACF68FB}" presName="vert1" presStyleCnt="0"/>
      <dgm:spPr/>
    </dgm:pt>
    <dgm:pt modelId="{9533415B-AF3B-4FDB-9841-1F5D090A6D33}" type="pres">
      <dgm:prSet presAssocID="{96A5A7AC-1E22-4FB3-B365-F00541D0DD28}" presName="thickLine" presStyleLbl="alignNode1" presStyleIdx="1" presStyleCnt="3"/>
      <dgm:spPr/>
    </dgm:pt>
    <dgm:pt modelId="{BEA752E3-53D2-44E1-9516-807A5C74D8B1}" type="pres">
      <dgm:prSet presAssocID="{96A5A7AC-1E22-4FB3-B365-F00541D0DD28}" presName="horz1" presStyleCnt="0"/>
      <dgm:spPr/>
    </dgm:pt>
    <dgm:pt modelId="{66892406-C88A-409F-9186-06D6ED701410}" type="pres">
      <dgm:prSet presAssocID="{96A5A7AC-1E22-4FB3-B365-F00541D0DD28}" presName="tx1" presStyleLbl="revTx" presStyleIdx="1" presStyleCnt="3"/>
      <dgm:spPr/>
    </dgm:pt>
    <dgm:pt modelId="{C7783636-B44D-4A4A-8F30-DA731E6BF4A1}" type="pres">
      <dgm:prSet presAssocID="{96A5A7AC-1E22-4FB3-B365-F00541D0DD28}" presName="vert1" presStyleCnt="0"/>
      <dgm:spPr/>
    </dgm:pt>
    <dgm:pt modelId="{1D166B8C-BF4E-4409-B033-2BC948849804}" type="pres">
      <dgm:prSet presAssocID="{0CC87FEE-033E-49E6-BCCD-179A611E37A0}" presName="thickLine" presStyleLbl="alignNode1" presStyleIdx="2" presStyleCnt="3"/>
      <dgm:spPr/>
    </dgm:pt>
    <dgm:pt modelId="{5FB5C071-AA8E-41FE-952A-91A6932766A5}" type="pres">
      <dgm:prSet presAssocID="{0CC87FEE-033E-49E6-BCCD-179A611E37A0}" presName="horz1" presStyleCnt="0"/>
      <dgm:spPr/>
    </dgm:pt>
    <dgm:pt modelId="{EB18F649-7F5C-43C6-BE03-BD53B7937BF2}" type="pres">
      <dgm:prSet presAssocID="{0CC87FEE-033E-49E6-BCCD-179A611E37A0}" presName="tx1" presStyleLbl="revTx" presStyleIdx="2" presStyleCnt="3"/>
      <dgm:spPr/>
    </dgm:pt>
    <dgm:pt modelId="{027DDC04-462F-4DDD-85F5-33061459B537}" type="pres">
      <dgm:prSet presAssocID="{0CC87FEE-033E-49E6-BCCD-179A611E37A0}" presName="vert1" presStyleCnt="0"/>
      <dgm:spPr/>
    </dgm:pt>
  </dgm:ptLst>
  <dgm:cxnLst>
    <dgm:cxn modelId="{1B759F12-1C22-4798-83A5-D55E8C3A3B08}" type="presOf" srcId="{0CC87FEE-033E-49E6-BCCD-179A611E37A0}" destId="{EB18F649-7F5C-43C6-BE03-BD53B7937BF2}" srcOrd="0" destOrd="0" presId="urn:microsoft.com/office/officeart/2008/layout/LinedList"/>
    <dgm:cxn modelId="{06447218-DD4C-4AE1-9155-3CBA24D636CE}" type="presOf" srcId="{586F318E-BC75-4776-9E0A-34189ACF68FB}" destId="{776600A3-9D6B-4EB8-861E-C733784544AC}" srcOrd="0" destOrd="0" presId="urn:microsoft.com/office/officeart/2008/layout/LinedList"/>
    <dgm:cxn modelId="{BC2AA450-0D11-42FB-99CA-CCA485450DAE}" type="presOf" srcId="{8F9D9A50-CF3B-493C-834E-4918BD7377B8}" destId="{98D77A69-44F9-44D9-A0D7-CCCAD1064596}" srcOrd="0" destOrd="0" presId="urn:microsoft.com/office/officeart/2008/layout/LinedList"/>
    <dgm:cxn modelId="{2234E27D-EEAC-4975-B4C2-74CBABC1E751}" srcId="{8F9D9A50-CF3B-493C-834E-4918BD7377B8}" destId="{586F318E-BC75-4776-9E0A-34189ACF68FB}" srcOrd="0" destOrd="0" parTransId="{FDC0EBC8-F72C-4759-9694-A2F40E4ED96D}" sibTransId="{8D693450-462B-436B-A8EA-FC3634CAF48F}"/>
    <dgm:cxn modelId="{B87A97C8-8AA4-43D4-A874-037AC93D7424}" srcId="{8F9D9A50-CF3B-493C-834E-4918BD7377B8}" destId="{96A5A7AC-1E22-4FB3-B365-F00541D0DD28}" srcOrd="1" destOrd="0" parTransId="{C4E4755A-E79D-4095-9F72-902379733BF8}" sibTransId="{39127F87-8DAF-43E1-A676-170358093B0A}"/>
    <dgm:cxn modelId="{139E12DB-C96A-420A-9188-2A189EEE0B9B}" type="presOf" srcId="{96A5A7AC-1E22-4FB3-B365-F00541D0DD28}" destId="{66892406-C88A-409F-9186-06D6ED701410}" srcOrd="0" destOrd="0" presId="urn:microsoft.com/office/officeart/2008/layout/LinedList"/>
    <dgm:cxn modelId="{7C8D14DE-6B26-4591-8B1C-26DE9C4207B7}" srcId="{8F9D9A50-CF3B-493C-834E-4918BD7377B8}" destId="{0CC87FEE-033E-49E6-BCCD-179A611E37A0}" srcOrd="2" destOrd="0" parTransId="{70C279D0-84E7-49BC-AD65-A7776F3D41F6}" sibTransId="{A7836865-73E0-4AA6-A70C-965CA6D4622B}"/>
    <dgm:cxn modelId="{05AA5E50-B02C-453C-B758-073496CC1BD0}" type="presParOf" srcId="{98D77A69-44F9-44D9-A0D7-CCCAD1064596}" destId="{7F89CF5D-B491-4C80-AFFF-C7EF0D303F91}" srcOrd="0" destOrd="0" presId="urn:microsoft.com/office/officeart/2008/layout/LinedList"/>
    <dgm:cxn modelId="{E88D6C56-6A7E-48D1-AEB2-0167253761F6}" type="presParOf" srcId="{98D77A69-44F9-44D9-A0D7-CCCAD1064596}" destId="{ACC00F96-7135-4A7C-B2C9-14D661ED1337}" srcOrd="1" destOrd="0" presId="urn:microsoft.com/office/officeart/2008/layout/LinedList"/>
    <dgm:cxn modelId="{40BA52D9-BA51-43D6-8E35-2DF5BC651469}" type="presParOf" srcId="{ACC00F96-7135-4A7C-B2C9-14D661ED1337}" destId="{776600A3-9D6B-4EB8-861E-C733784544AC}" srcOrd="0" destOrd="0" presId="urn:microsoft.com/office/officeart/2008/layout/LinedList"/>
    <dgm:cxn modelId="{F1FFDDEC-DDE0-4C1F-9A1E-C782ED356793}" type="presParOf" srcId="{ACC00F96-7135-4A7C-B2C9-14D661ED1337}" destId="{09F56C1B-4FEC-47A5-9551-37FE27DE52B5}" srcOrd="1" destOrd="0" presId="urn:microsoft.com/office/officeart/2008/layout/LinedList"/>
    <dgm:cxn modelId="{4950BE34-483B-4D6B-B1C0-109ED248C60C}" type="presParOf" srcId="{98D77A69-44F9-44D9-A0D7-CCCAD1064596}" destId="{9533415B-AF3B-4FDB-9841-1F5D090A6D33}" srcOrd="2" destOrd="0" presId="urn:microsoft.com/office/officeart/2008/layout/LinedList"/>
    <dgm:cxn modelId="{BB5798E9-50D0-440E-9DD1-1A67D91A3B72}" type="presParOf" srcId="{98D77A69-44F9-44D9-A0D7-CCCAD1064596}" destId="{BEA752E3-53D2-44E1-9516-807A5C74D8B1}" srcOrd="3" destOrd="0" presId="urn:microsoft.com/office/officeart/2008/layout/LinedList"/>
    <dgm:cxn modelId="{052338B2-61D3-4827-8542-3739F201F2C2}" type="presParOf" srcId="{BEA752E3-53D2-44E1-9516-807A5C74D8B1}" destId="{66892406-C88A-409F-9186-06D6ED701410}" srcOrd="0" destOrd="0" presId="urn:microsoft.com/office/officeart/2008/layout/LinedList"/>
    <dgm:cxn modelId="{B850F131-E48D-4E1E-AF66-5896A2922B13}" type="presParOf" srcId="{BEA752E3-53D2-44E1-9516-807A5C74D8B1}" destId="{C7783636-B44D-4A4A-8F30-DA731E6BF4A1}" srcOrd="1" destOrd="0" presId="urn:microsoft.com/office/officeart/2008/layout/LinedList"/>
    <dgm:cxn modelId="{78AA4952-52E0-479C-AC6D-CD7C4FDCB775}" type="presParOf" srcId="{98D77A69-44F9-44D9-A0D7-CCCAD1064596}" destId="{1D166B8C-BF4E-4409-B033-2BC948849804}" srcOrd="4" destOrd="0" presId="urn:microsoft.com/office/officeart/2008/layout/LinedList"/>
    <dgm:cxn modelId="{73AB1630-7B30-4F88-9DF5-A16F792CBDA6}" type="presParOf" srcId="{98D77A69-44F9-44D9-A0D7-CCCAD1064596}" destId="{5FB5C071-AA8E-41FE-952A-91A6932766A5}" srcOrd="5" destOrd="0" presId="urn:microsoft.com/office/officeart/2008/layout/LinedList"/>
    <dgm:cxn modelId="{87166B49-1F82-4924-92B0-D13C7662B81E}" type="presParOf" srcId="{5FB5C071-AA8E-41FE-952A-91A6932766A5}" destId="{EB18F649-7F5C-43C6-BE03-BD53B7937BF2}" srcOrd="0" destOrd="0" presId="urn:microsoft.com/office/officeart/2008/layout/LinedList"/>
    <dgm:cxn modelId="{A9A22737-1F22-4455-9D62-04FA7BECC3EC}" type="presParOf" srcId="{5FB5C071-AA8E-41FE-952A-91A6932766A5}" destId="{027DDC04-462F-4DDD-85F5-33061459B5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43C1B-2CC6-4D8A-ADB1-DFFF555EDA6C}">
      <dsp:nvSpPr>
        <dsp:cNvPr id="0" name=""/>
        <dsp:cNvSpPr/>
      </dsp:nvSpPr>
      <dsp:spPr>
        <a:xfrm>
          <a:off x="1819968" y="972447"/>
          <a:ext cx="387296" cy="91440"/>
        </a:xfrm>
        <a:custGeom>
          <a:avLst/>
          <a:gdLst/>
          <a:ahLst/>
          <a:cxnLst/>
          <a:rect l="0" t="0" r="0" b="0"/>
          <a:pathLst>
            <a:path>
              <a:moveTo>
                <a:pt x="0" y="45720"/>
              </a:moveTo>
              <a:lnTo>
                <a:pt x="38729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169" y="1016078"/>
        <a:ext cx="20894" cy="4178"/>
      </dsp:txXfrm>
    </dsp:sp>
    <dsp:sp modelId="{E5FAD3AF-8907-4243-88B9-6659A0E76DF8}">
      <dsp:nvSpPr>
        <dsp:cNvPr id="0" name=""/>
        <dsp:cNvSpPr/>
      </dsp:nvSpPr>
      <dsp:spPr>
        <a:xfrm>
          <a:off x="4826" y="473085"/>
          <a:ext cx="1816941" cy="109016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b="1" kern="1200" dirty="0"/>
            <a:t>Direttiva Ministeriale del 27 dicembre 2012</a:t>
          </a:r>
          <a:endParaRPr lang="en-US" sz="1300" kern="1200" dirty="0"/>
        </a:p>
      </dsp:txBody>
      <dsp:txXfrm>
        <a:off x="4826" y="473085"/>
        <a:ext cx="1816941" cy="1090165"/>
      </dsp:txXfrm>
    </dsp:sp>
    <dsp:sp modelId="{F182C7A0-BFA8-4B75-B727-CE6B1150A6DB}">
      <dsp:nvSpPr>
        <dsp:cNvPr id="0" name=""/>
        <dsp:cNvSpPr/>
      </dsp:nvSpPr>
      <dsp:spPr>
        <a:xfrm>
          <a:off x="4054806" y="972447"/>
          <a:ext cx="387296" cy="91440"/>
        </a:xfrm>
        <a:custGeom>
          <a:avLst/>
          <a:gdLst/>
          <a:ahLst/>
          <a:cxnLst/>
          <a:rect l="0" t="0" r="0" b="0"/>
          <a:pathLst>
            <a:path>
              <a:moveTo>
                <a:pt x="0" y="45720"/>
              </a:moveTo>
              <a:lnTo>
                <a:pt x="387296" y="45720"/>
              </a:lnTo>
            </a:path>
          </a:pathLst>
        </a:custGeom>
        <a:noFill/>
        <a:ln w="6350" cap="flat" cmpd="sng" algn="ctr">
          <a:solidFill>
            <a:schemeClr val="accent2">
              <a:hueOff val="-207909"/>
              <a:satOff val="-11990"/>
              <a:lumOff val="123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8007" y="1016078"/>
        <a:ext cx="20894" cy="4178"/>
      </dsp:txXfrm>
    </dsp:sp>
    <dsp:sp modelId="{6166E498-3CCC-45AE-8CA8-F3B398F59322}">
      <dsp:nvSpPr>
        <dsp:cNvPr id="0" name=""/>
        <dsp:cNvSpPr/>
      </dsp:nvSpPr>
      <dsp:spPr>
        <a:xfrm>
          <a:off x="2239665" y="473085"/>
          <a:ext cx="1816941" cy="1090165"/>
        </a:xfrm>
        <a:prstGeom prst="rect">
          <a:avLst/>
        </a:prstGeom>
        <a:gradFill rotWithShape="0">
          <a:gsLst>
            <a:gs pos="0">
              <a:schemeClr val="accent2">
                <a:hueOff val="-181920"/>
                <a:satOff val="-10491"/>
                <a:lumOff val="1078"/>
                <a:alphaOff val="0"/>
                <a:satMod val="103000"/>
                <a:lumMod val="102000"/>
                <a:tint val="94000"/>
              </a:schemeClr>
            </a:gs>
            <a:gs pos="50000">
              <a:schemeClr val="accent2">
                <a:hueOff val="-181920"/>
                <a:satOff val="-10491"/>
                <a:lumOff val="1078"/>
                <a:alphaOff val="0"/>
                <a:satMod val="110000"/>
                <a:lumMod val="100000"/>
                <a:shade val="100000"/>
              </a:schemeClr>
            </a:gs>
            <a:gs pos="100000">
              <a:schemeClr val="accent2">
                <a:hueOff val="-181920"/>
                <a:satOff val="-10491"/>
                <a:lumOff val="1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b="1" kern="1200"/>
            <a:t>Circolare ministeriale n. 8 del 2013 </a:t>
          </a:r>
          <a:endParaRPr lang="en-US" sz="1300" kern="1200"/>
        </a:p>
      </dsp:txBody>
      <dsp:txXfrm>
        <a:off x="2239665" y="473085"/>
        <a:ext cx="1816941" cy="1090165"/>
      </dsp:txXfrm>
    </dsp:sp>
    <dsp:sp modelId="{E96728D3-5E90-4362-9551-8CDFEE9335E8}">
      <dsp:nvSpPr>
        <dsp:cNvPr id="0" name=""/>
        <dsp:cNvSpPr/>
      </dsp:nvSpPr>
      <dsp:spPr>
        <a:xfrm>
          <a:off x="913297" y="1561450"/>
          <a:ext cx="4469676" cy="387296"/>
        </a:xfrm>
        <a:custGeom>
          <a:avLst/>
          <a:gdLst/>
          <a:ahLst/>
          <a:cxnLst/>
          <a:rect l="0" t="0" r="0" b="0"/>
          <a:pathLst>
            <a:path>
              <a:moveTo>
                <a:pt x="4469676" y="0"/>
              </a:moveTo>
              <a:lnTo>
                <a:pt x="4469676" y="210748"/>
              </a:lnTo>
              <a:lnTo>
                <a:pt x="0" y="210748"/>
              </a:lnTo>
              <a:lnTo>
                <a:pt x="0" y="387296"/>
              </a:lnTo>
            </a:path>
          </a:pathLst>
        </a:custGeom>
        <a:noFill/>
        <a:ln w="6350" cap="flat" cmpd="sng" algn="ctr">
          <a:solidFill>
            <a:schemeClr val="accent2">
              <a:hueOff val="-415818"/>
              <a:satOff val="-23979"/>
              <a:lumOff val="24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5906" y="1753009"/>
        <a:ext cx="224458" cy="4178"/>
      </dsp:txXfrm>
    </dsp:sp>
    <dsp:sp modelId="{96B7995F-F2C7-455B-9C2B-3EE11072566F}">
      <dsp:nvSpPr>
        <dsp:cNvPr id="0" name=""/>
        <dsp:cNvSpPr/>
      </dsp:nvSpPr>
      <dsp:spPr>
        <a:xfrm>
          <a:off x="4474503" y="473085"/>
          <a:ext cx="1816941" cy="1090165"/>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b="1" kern="1200"/>
            <a:t>Nota prot. 3709 del 19/04/2013 (approfondimenti)</a:t>
          </a:r>
          <a:endParaRPr lang="en-US" sz="1300" kern="1200"/>
        </a:p>
      </dsp:txBody>
      <dsp:txXfrm>
        <a:off x="4474503" y="473085"/>
        <a:ext cx="1816941" cy="1090165"/>
      </dsp:txXfrm>
    </dsp:sp>
    <dsp:sp modelId="{EAADD8CB-2C59-4367-9C7F-A9E460B7DC44}">
      <dsp:nvSpPr>
        <dsp:cNvPr id="0" name=""/>
        <dsp:cNvSpPr/>
      </dsp:nvSpPr>
      <dsp:spPr>
        <a:xfrm>
          <a:off x="1819968" y="2480509"/>
          <a:ext cx="387296" cy="91440"/>
        </a:xfrm>
        <a:custGeom>
          <a:avLst/>
          <a:gdLst/>
          <a:ahLst/>
          <a:cxnLst/>
          <a:rect l="0" t="0" r="0" b="0"/>
          <a:pathLst>
            <a:path>
              <a:moveTo>
                <a:pt x="0" y="45720"/>
              </a:moveTo>
              <a:lnTo>
                <a:pt x="387296" y="45720"/>
              </a:lnTo>
            </a:path>
          </a:pathLst>
        </a:custGeom>
        <a:noFill/>
        <a:ln w="6350" cap="flat" cmpd="sng" algn="ctr">
          <a:solidFill>
            <a:schemeClr val="accent2">
              <a:hueOff val="-623727"/>
              <a:satOff val="-35969"/>
              <a:lumOff val="36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169" y="2524140"/>
        <a:ext cx="20894" cy="4178"/>
      </dsp:txXfrm>
    </dsp:sp>
    <dsp:sp modelId="{D92E75EB-963B-4C1F-AADC-58595B65F741}">
      <dsp:nvSpPr>
        <dsp:cNvPr id="0" name=""/>
        <dsp:cNvSpPr/>
      </dsp:nvSpPr>
      <dsp:spPr>
        <a:xfrm>
          <a:off x="4826" y="1981146"/>
          <a:ext cx="1816941" cy="1090165"/>
        </a:xfrm>
        <a:prstGeom prst="rect">
          <a:avLst/>
        </a:prstGeom>
        <a:gradFill rotWithShape="0">
          <a:gsLst>
            <a:gs pos="0">
              <a:schemeClr val="accent2">
                <a:hueOff val="-545761"/>
                <a:satOff val="-31473"/>
                <a:lumOff val="3235"/>
                <a:alphaOff val="0"/>
                <a:satMod val="103000"/>
                <a:lumMod val="102000"/>
                <a:tint val="94000"/>
              </a:schemeClr>
            </a:gs>
            <a:gs pos="50000">
              <a:schemeClr val="accent2">
                <a:hueOff val="-545761"/>
                <a:satOff val="-31473"/>
                <a:lumOff val="3235"/>
                <a:alphaOff val="0"/>
                <a:satMod val="110000"/>
                <a:lumMod val="100000"/>
                <a:shade val="100000"/>
              </a:schemeClr>
            </a:gs>
            <a:gs pos="100000">
              <a:schemeClr val="accent2">
                <a:hueOff val="-545761"/>
                <a:satOff val="-31473"/>
                <a:lumOff val="32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b="1" kern="1200"/>
            <a:t>C. NOTA PROT.2563 del 22 novembre 2013- (RICONOSCIMENTO CdC )</a:t>
          </a:r>
          <a:endParaRPr lang="en-US" sz="1300" kern="1200"/>
        </a:p>
      </dsp:txBody>
      <dsp:txXfrm>
        <a:off x="4826" y="1981146"/>
        <a:ext cx="1816941" cy="1090165"/>
      </dsp:txXfrm>
    </dsp:sp>
    <dsp:sp modelId="{8502ABAA-A3D3-4BB1-BEEF-ECED04A68DDF}">
      <dsp:nvSpPr>
        <dsp:cNvPr id="0" name=""/>
        <dsp:cNvSpPr/>
      </dsp:nvSpPr>
      <dsp:spPr>
        <a:xfrm>
          <a:off x="4054806" y="2480509"/>
          <a:ext cx="387296" cy="91440"/>
        </a:xfrm>
        <a:custGeom>
          <a:avLst/>
          <a:gdLst/>
          <a:ahLst/>
          <a:cxnLst/>
          <a:rect l="0" t="0" r="0" b="0"/>
          <a:pathLst>
            <a:path>
              <a:moveTo>
                <a:pt x="0" y="45720"/>
              </a:moveTo>
              <a:lnTo>
                <a:pt x="387296" y="45720"/>
              </a:lnTo>
            </a:path>
          </a:pathLst>
        </a:custGeom>
        <a:noFill/>
        <a:ln w="6350" cap="flat" cmpd="sng" algn="ctr">
          <a:solidFill>
            <a:schemeClr val="accent2">
              <a:hueOff val="-831636"/>
              <a:satOff val="-47959"/>
              <a:lumOff val="49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8007" y="2524140"/>
        <a:ext cx="20894" cy="4178"/>
      </dsp:txXfrm>
    </dsp:sp>
    <dsp:sp modelId="{7624448A-071D-49E0-B56A-4CEA19F50AAB}">
      <dsp:nvSpPr>
        <dsp:cNvPr id="0" name=""/>
        <dsp:cNvSpPr/>
      </dsp:nvSpPr>
      <dsp:spPr>
        <a:xfrm>
          <a:off x="2239665" y="1981146"/>
          <a:ext cx="1816941" cy="1090165"/>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b="1" kern="1200"/>
            <a:t>DGR 16/7072 del 4/ 02 2014</a:t>
          </a:r>
          <a:endParaRPr lang="en-US" sz="1300" kern="1200"/>
        </a:p>
      </dsp:txBody>
      <dsp:txXfrm>
        <a:off x="2239665" y="1981146"/>
        <a:ext cx="1816941" cy="1090165"/>
      </dsp:txXfrm>
    </dsp:sp>
    <dsp:sp modelId="{3F23F046-9010-4AD5-A916-BCEEA6B92096}">
      <dsp:nvSpPr>
        <dsp:cNvPr id="0" name=""/>
        <dsp:cNvSpPr/>
      </dsp:nvSpPr>
      <dsp:spPr>
        <a:xfrm>
          <a:off x="913297" y="3069512"/>
          <a:ext cx="4469676" cy="387296"/>
        </a:xfrm>
        <a:custGeom>
          <a:avLst/>
          <a:gdLst/>
          <a:ahLst/>
          <a:cxnLst/>
          <a:rect l="0" t="0" r="0" b="0"/>
          <a:pathLst>
            <a:path>
              <a:moveTo>
                <a:pt x="4469676" y="0"/>
              </a:moveTo>
              <a:lnTo>
                <a:pt x="4469676" y="210748"/>
              </a:lnTo>
              <a:lnTo>
                <a:pt x="0" y="210748"/>
              </a:lnTo>
              <a:lnTo>
                <a:pt x="0" y="387296"/>
              </a:lnTo>
            </a:path>
          </a:pathLst>
        </a:custGeom>
        <a:noFill/>
        <a:ln w="6350" cap="flat" cmpd="sng" algn="ctr">
          <a:solidFill>
            <a:schemeClr val="accent2">
              <a:hueOff val="-1039545"/>
              <a:satOff val="-59949"/>
              <a:lumOff val="616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5906" y="3261070"/>
        <a:ext cx="224458" cy="4178"/>
      </dsp:txXfrm>
    </dsp:sp>
    <dsp:sp modelId="{CF43F47C-45B9-4B10-825A-9BD209FBA1EC}">
      <dsp:nvSpPr>
        <dsp:cNvPr id="0" name=""/>
        <dsp:cNvSpPr/>
      </dsp:nvSpPr>
      <dsp:spPr>
        <a:xfrm>
          <a:off x="4474503" y="1981146"/>
          <a:ext cx="1816941" cy="1090165"/>
        </a:xfrm>
        <a:prstGeom prst="rect">
          <a:avLst/>
        </a:prstGeom>
        <a:gradFill rotWithShape="0">
          <a:gsLst>
            <a:gs pos="0">
              <a:schemeClr val="accent2">
                <a:hueOff val="-909602"/>
                <a:satOff val="-52455"/>
                <a:lumOff val="5392"/>
                <a:alphaOff val="0"/>
                <a:satMod val="103000"/>
                <a:lumMod val="102000"/>
                <a:tint val="94000"/>
              </a:schemeClr>
            </a:gs>
            <a:gs pos="50000">
              <a:schemeClr val="accent2">
                <a:hueOff val="-909602"/>
                <a:satOff val="-52455"/>
                <a:lumOff val="5392"/>
                <a:alphaOff val="0"/>
                <a:satMod val="110000"/>
                <a:lumMod val="100000"/>
                <a:shade val="100000"/>
              </a:schemeClr>
            </a:gs>
            <a:gs pos="100000">
              <a:schemeClr val="accent2">
                <a:hueOff val="-909602"/>
                <a:satOff val="-52455"/>
                <a:lumOff val="5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b="1" kern="1200"/>
            <a:t>Nota MIUR n.3587 DEL 3 /06/2014 (no dispensa.- sì compensativi)</a:t>
          </a:r>
          <a:endParaRPr lang="en-US" sz="1300" kern="1200"/>
        </a:p>
      </dsp:txBody>
      <dsp:txXfrm>
        <a:off x="4474503" y="1981146"/>
        <a:ext cx="1816941" cy="1090165"/>
      </dsp:txXfrm>
    </dsp:sp>
    <dsp:sp modelId="{36946E97-111F-41BD-8C97-F0FC4A6042E3}">
      <dsp:nvSpPr>
        <dsp:cNvPr id="0" name=""/>
        <dsp:cNvSpPr/>
      </dsp:nvSpPr>
      <dsp:spPr>
        <a:xfrm>
          <a:off x="1819968" y="3988571"/>
          <a:ext cx="387296" cy="91440"/>
        </a:xfrm>
        <a:custGeom>
          <a:avLst/>
          <a:gdLst/>
          <a:ahLst/>
          <a:cxnLst/>
          <a:rect l="0" t="0" r="0" b="0"/>
          <a:pathLst>
            <a:path>
              <a:moveTo>
                <a:pt x="0" y="45720"/>
              </a:moveTo>
              <a:lnTo>
                <a:pt x="387296" y="45720"/>
              </a:lnTo>
            </a:path>
          </a:pathLst>
        </a:custGeom>
        <a:noFill/>
        <a:ln w="6350" cap="flat" cmpd="sng" algn="ctr">
          <a:solidFill>
            <a:schemeClr val="accent2">
              <a:hueOff val="-1247454"/>
              <a:satOff val="-71938"/>
              <a:lumOff val="73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169" y="4032201"/>
        <a:ext cx="20894" cy="4178"/>
      </dsp:txXfrm>
    </dsp:sp>
    <dsp:sp modelId="{2C99A223-7316-4C26-9F89-C406F16AA9B4}">
      <dsp:nvSpPr>
        <dsp:cNvPr id="0" name=""/>
        <dsp:cNvSpPr/>
      </dsp:nvSpPr>
      <dsp:spPr>
        <a:xfrm>
          <a:off x="4826" y="3489208"/>
          <a:ext cx="1816941" cy="1090165"/>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b="1" kern="1200"/>
            <a:t>INVALSI 2016/17 e anni a seguire </a:t>
          </a:r>
          <a:endParaRPr lang="en-US" sz="1300" kern="1200"/>
        </a:p>
      </dsp:txBody>
      <dsp:txXfrm>
        <a:off x="4826" y="3489208"/>
        <a:ext cx="1816941" cy="1090165"/>
      </dsp:txXfrm>
    </dsp:sp>
    <dsp:sp modelId="{372CBED8-71BF-4BE2-862F-145E14B1FD13}">
      <dsp:nvSpPr>
        <dsp:cNvPr id="0" name=""/>
        <dsp:cNvSpPr/>
      </dsp:nvSpPr>
      <dsp:spPr>
        <a:xfrm>
          <a:off x="4054806" y="3902926"/>
          <a:ext cx="392123" cy="131364"/>
        </a:xfrm>
        <a:custGeom>
          <a:avLst/>
          <a:gdLst/>
          <a:ahLst/>
          <a:cxnLst/>
          <a:rect l="0" t="0" r="0" b="0"/>
          <a:pathLst>
            <a:path>
              <a:moveTo>
                <a:pt x="0" y="131364"/>
              </a:moveTo>
              <a:lnTo>
                <a:pt x="213161" y="131364"/>
              </a:lnTo>
              <a:lnTo>
                <a:pt x="213161" y="0"/>
              </a:lnTo>
              <a:lnTo>
                <a:pt x="392123" y="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9801" y="3966519"/>
        <a:ext cx="22133" cy="4178"/>
      </dsp:txXfrm>
    </dsp:sp>
    <dsp:sp modelId="{9BCB7CA8-031C-4A20-AF3C-24C9773A4510}">
      <dsp:nvSpPr>
        <dsp:cNvPr id="0" name=""/>
        <dsp:cNvSpPr/>
      </dsp:nvSpPr>
      <dsp:spPr>
        <a:xfrm>
          <a:off x="2239665" y="3489208"/>
          <a:ext cx="1816941" cy="1090165"/>
        </a:xfrm>
        <a:prstGeom prst="rect">
          <a:avLst/>
        </a:prstGeom>
        <a:gradFill rotWithShape="0">
          <a:gsLst>
            <a:gs pos="0">
              <a:schemeClr val="accent2">
                <a:hueOff val="-1273443"/>
                <a:satOff val="-73437"/>
                <a:lumOff val="7549"/>
                <a:alphaOff val="0"/>
                <a:satMod val="103000"/>
                <a:lumMod val="102000"/>
                <a:tint val="94000"/>
              </a:schemeClr>
            </a:gs>
            <a:gs pos="50000">
              <a:schemeClr val="accent2">
                <a:hueOff val="-1273443"/>
                <a:satOff val="-73437"/>
                <a:lumOff val="7549"/>
                <a:alphaOff val="0"/>
                <a:satMod val="110000"/>
                <a:lumMod val="100000"/>
                <a:shade val="100000"/>
              </a:schemeClr>
            </a:gs>
            <a:gs pos="100000">
              <a:schemeClr val="accent2">
                <a:hueOff val="-1273443"/>
                <a:satOff val="-73437"/>
                <a:lumOff val="7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kern="1200"/>
            <a:t>L.105/2017 e i decreti attuativi</a:t>
          </a:r>
          <a:endParaRPr lang="en-US" sz="1300" kern="1200"/>
        </a:p>
      </dsp:txBody>
      <dsp:txXfrm>
        <a:off x="2239665" y="3489208"/>
        <a:ext cx="1816941" cy="1090165"/>
      </dsp:txXfrm>
    </dsp:sp>
    <dsp:sp modelId="{34605ACE-9463-485A-9A7C-942DAF72FB73}">
      <dsp:nvSpPr>
        <dsp:cNvPr id="0" name=""/>
        <dsp:cNvSpPr/>
      </dsp:nvSpPr>
      <dsp:spPr>
        <a:xfrm>
          <a:off x="4479330" y="3357843"/>
          <a:ext cx="1816941" cy="109016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32" tIns="93454" rIns="89032" bIns="93454" numCol="1" spcCol="1270" anchor="ctr" anchorCtr="0">
          <a:noAutofit/>
        </a:bodyPr>
        <a:lstStyle/>
        <a:p>
          <a:pPr marL="0" lvl="0" indent="0" algn="ctr" defTabSz="577850">
            <a:lnSpc>
              <a:spcPct val="90000"/>
            </a:lnSpc>
            <a:spcBef>
              <a:spcPct val="0"/>
            </a:spcBef>
            <a:spcAft>
              <a:spcPct val="35000"/>
            </a:spcAft>
            <a:buNone/>
          </a:pPr>
          <a:r>
            <a:rPr lang="it-IT" sz="1300" kern="1200"/>
            <a:t>Ordinanze / note</a:t>
          </a:r>
          <a:endParaRPr lang="en-US" sz="1300" kern="1200"/>
        </a:p>
      </dsp:txBody>
      <dsp:txXfrm>
        <a:off x="4479330" y="3357843"/>
        <a:ext cx="1816941" cy="1090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9CF5D-B491-4C80-AFFF-C7EF0D303F91}">
      <dsp:nvSpPr>
        <dsp:cNvPr id="0" name=""/>
        <dsp:cNvSpPr/>
      </dsp:nvSpPr>
      <dsp:spPr>
        <a:xfrm>
          <a:off x="0" y="2124"/>
          <a:ext cx="538750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600A3-9D6B-4EB8-861E-C733784544AC}">
      <dsp:nvSpPr>
        <dsp:cNvPr id="0" name=""/>
        <dsp:cNvSpPr/>
      </dsp:nvSpPr>
      <dsp:spPr>
        <a:xfrm>
          <a:off x="0" y="2124"/>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it-IT" sz="3100" kern="1200" dirty="0"/>
            <a:t>DISTURBO dell’apprendimento, NON una malattia</a:t>
          </a:r>
          <a:endParaRPr lang="en-US" sz="3100" kern="1200" dirty="0"/>
        </a:p>
      </dsp:txBody>
      <dsp:txXfrm>
        <a:off x="0" y="2124"/>
        <a:ext cx="5387501" cy="1449029"/>
      </dsp:txXfrm>
    </dsp:sp>
    <dsp:sp modelId="{9533415B-AF3B-4FDB-9841-1F5D090A6D33}">
      <dsp:nvSpPr>
        <dsp:cNvPr id="0" name=""/>
        <dsp:cNvSpPr/>
      </dsp:nvSpPr>
      <dsp:spPr>
        <a:xfrm>
          <a:off x="0" y="1451154"/>
          <a:ext cx="538750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92406-C88A-409F-9186-06D6ED701410}">
      <dsp:nvSpPr>
        <dsp:cNvPr id="0" name=""/>
        <dsp:cNvSpPr/>
      </dsp:nvSpPr>
      <dsp:spPr>
        <a:xfrm>
          <a:off x="0" y="1451154"/>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it-IT" sz="3100" kern="1200" dirty="0"/>
            <a:t>SPECIFICO  perché riguarda solo  abilità SPECIFICHE </a:t>
          </a:r>
          <a:endParaRPr lang="en-US" sz="3100" kern="1200" dirty="0"/>
        </a:p>
      </dsp:txBody>
      <dsp:txXfrm>
        <a:off x="0" y="1451154"/>
        <a:ext cx="5387501" cy="1449029"/>
      </dsp:txXfrm>
    </dsp:sp>
    <dsp:sp modelId="{1D166B8C-BF4E-4409-B033-2BC948849804}">
      <dsp:nvSpPr>
        <dsp:cNvPr id="0" name=""/>
        <dsp:cNvSpPr/>
      </dsp:nvSpPr>
      <dsp:spPr>
        <a:xfrm>
          <a:off x="0" y="2900183"/>
          <a:ext cx="538750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8F649-7F5C-43C6-BE03-BD53B7937BF2}">
      <dsp:nvSpPr>
        <dsp:cNvPr id="0" name=""/>
        <dsp:cNvSpPr/>
      </dsp:nvSpPr>
      <dsp:spPr>
        <a:xfrm>
          <a:off x="0" y="2900183"/>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it-IT" sz="3100" kern="1200" dirty="0"/>
            <a:t>APPRENDIMENTO </a:t>
          </a:r>
          <a:endParaRPr lang="en-US" sz="3100" kern="1200" dirty="0"/>
        </a:p>
      </dsp:txBody>
      <dsp:txXfrm>
        <a:off x="0" y="2900183"/>
        <a:ext cx="5387501" cy="144902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FA4AD-2E84-435B-87A8-E1A8846D51ED}" type="datetimeFigureOut">
              <a:rPr lang="it-IT" smtClean="0"/>
              <a:t>18/05/2024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C4322-211C-4977-98C5-71A55FDDFDB8}" type="slidenum">
              <a:rPr lang="it-IT" smtClean="0"/>
              <a:t>‹N›</a:t>
            </a:fld>
            <a:endParaRPr lang="it-IT"/>
          </a:p>
        </p:txBody>
      </p:sp>
    </p:spTree>
    <p:extLst>
      <p:ext uri="{BB962C8B-B14F-4D97-AF65-F5344CB8AC3E}">
        <p14:creationId xmlns:p14="http://schemas.microsoft.com/office/powerpoint/2010/main" val="242605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CE8F5-1341-475C-BF40-2E24D91E80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63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CE8F5-1341-475C-BF40-2E24D91E80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31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CE8F5-1341-475C-BF40-2E24D91E80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40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B9C440BA-D5AB-4838-AA04-D9FEEDA0A20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9pPr>
          </a:lstStyle>
          <a:p>
            <a:fld id="{7D2A78D5-A2F9-4A79-B615-497AA83E64BF}" type="slidenum">
              <a:rPr lang="en-US" altLang="it-IT">
                <a:solidFill>
                  <a:srgbClr val="000000"/>
                </a:solidFill>
                <a:latin typeface="Times New Roman" panose="02020603050405020304" pitchFamily="18" charset="0"/>
              </a:rPr>
              <a:pPr/>
              <a:t>44</a:t>
            </a:fld>
            <a:endParaRPr lang="en-US" altLang="it-IT">
              <a:solidFill>
                <a:srgbClr val="000000"/>
              </a:solidFill>
              <a:latin typeface="Times New Roman" panose="02020603050405020304" pitchFamily="18" charset="0"/>
            </a:endParaRPr>
          </a:p>
        </p:txBody>
      </p:sp>
      <p:sp>
        <p:nvSpPr>
          <p:cNvPr id="18435" name="Rectangle 1">
            <a:extLst>
              <a:ext uri="{FF2B5EF4-FFF2-40B4-BE49-F238E27FC236}">
                <a16:creationId xmlns:a16="http://schemas.microsoft.com/office/drawing/2014/main" id="{775063CC-FC83-475C-BDC4-63FB46218F6E}"/>
              </a:ext>
            </a:extLst>
          </p:cNvPr>
          <p:cNvSpPr txBox="1">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1503913C-4E72-49AB-9276-82C91804A4BD}"/>
              </a:ext>
            </a:extLst>
          </p:cNvPr>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8705A-9AB5-F4EF-6AF5-4C5CA5DC740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C516FD3-B8F1-24F6-3B1D-C2AE74E1C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69C401D-1DA1-8AEE-5D4C-772C15EA0F2F}"/>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5" name="Segnaposto piè di pagina 4">
            <a:extLst>
              <a:ext uri="{FF2B5EF4-FFF2-40B4-BE49-F238E27FC236}">
                <a16:creationId xmlns:a16="http://schemas.microsoft.com/office/drawing/2014/main" id="{0747E998-FA0B-93DA-E28C-FD9B306C44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46C614-527D-CCCC-C13C-1E2296128DDE}"/>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87039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F0912F-2846-9281-63FE-D5F49A4648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FB8E005-FFB8-1D53-55A1-35290305E06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90665A-1A52-3AC3-6535-5988636CF503}"/>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5" name="Segnaposto piè di pagina 4">
            <a:extLst>
              <a:ext uri="{FF2B5EF4-FFF2-40B4-BE49-F238E27FC236}">
                <a16:creationId xmlns:a16="http://schemas.microsoft.com/office/drawing/2014/main" id="{D2300E4A-EF45-F0A5-75F2-F78560E23F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0A06577-21F4-74B0-9FC4-D34650B7E405}"/>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925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CDD191D-5BE6-163F-3C85-C1A56CB1A4A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52DF484-1E06-197B-B3D9-27903FE7EB6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34ECF3-7C2E-6CF7-6FB1-310D00871FF6}"/>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5" name="Segnaposto piè di pagina 4">
            <a:extLst>
              <a:ext uri="{FF2B5EF4-FFF2-40B4-BE49-F238E27FC236}">
                <a16:creationId xmlns:a16="http://schemas.microsoft.com/office/drawing/2014/main" id="{9FDBF01D-AC27-73FE-3841-ACDCD5DD23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361EF84-0DA7-97B3-4EDE-9EA985B8055E}"/>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162490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pertina">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it-IT" noProof="0"/>
              <a:t>Inserire o trascinare l'immagine</a:t>
            </a:r>
          </a:p>
        </p:txBody>
      </p:sp>
      <p:sp>
        <p:nvSpPr>
          <p:cNvPr id="7" name="Figura a mano libera: Forma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ottotitolo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rtl="0"/>
            <a:r>
              <a:rPr lang="it-IT" noProof="0"/>
              <a:t>Fare clic per modificare il sottotitolo</a:t>
            </a:r>
          </a:p>
        </p:txBody>
      </p:sp>
      <p:sp>
        <p:nvSpPr>
          <p:cNvPr id="4" name="Titolo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rtl="0">
              <a:lnSpc>
                <a:spcPts val="5000"/>
              </a:lnSpc>
            </a:pPr>
            <a:r>
              <a:rPr lang="it-IT" noProof="0"/>
              <a:t>Fare clic per modificare lo stile del titolo dello schema</a:t>
            </a:r>
          </a:p>
        </p:txBody>
      </p:sp>
    </p:spTree>
    <p:extLst>
      <p:ext uri="{BB962C8B-B14F-4D97-AF65-F5344CB8AC3E}">
        <p14:creationId xmlns:p14="http://schemas.microsoft.com/office/powerpoint/2010/main" val="102715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C3DB2ADC-AF19-4574-8C10-79B5B04FCA27}" type="slidenum">
              <a:rPr lang="en-US" smtClean="0"/>
              <a:pPr/>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555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6018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487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6724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731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818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‹N›</a:t>
            </a:fld>
            <a:endParaRPr lang="en-US" dirty="0"/>
          </a:p>
        </p:txBody>
      </p:sp>
    </p:spTree>
    <p:extLst>
      <p:ext uri="{BB962C8B-B14F-4D97-AF65-F5344CB8AC3E}">
        <p14:creationId xmlns:p14="http://schemas.microsoft.com/office/powerpoint/2010/main" val="372328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8DCB7B-737B-06C6-19FA-67FCFB6644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852B25-CE1D-4B68-6251-971CE4D00AA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8F25C3-B6B1-B464-0C64-BF5C13A154FA}"/>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5" name="Segnaposto piè di pagina 4">
            <a:extLst>
              <a:ext uri="{FF2B5EF4-FFF2-40B4-BE49-F238E27FC236}">
                <a16:creationId xmlns:a16="http://schemas.microsoft.com/office/drawing/2014/main" id="{DB3606BC-B02C-9D88-6B64-53E0C9AD8E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73095B-A4A0-B1F4-390B-AFEA426145BE}"/>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3520208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8267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F3E8B1C-86EF-43CF-8304-249481088644}" type="datetimeFigureOut">
              <a:rPr lang="en-US" smtClean="0"/>
              <a:pPr/>
              <a:t>5/18/2024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951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3381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210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40EB87-7A80-5149-BE7F-44E9DE66377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CBE1F96-65A8-5BBE-5581-348B5C9B4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EA2B0DF-875B-5D37-47EC-EFE85DF70CC6}"/>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5" name="Segnaposto piè di pagina 4">
            <a:extLst>
              <a:ext uri="{FF2B5EF4-FFF2-40B4-BE49-F238E27FC236}">
                <a16:creationId xmlns:a16="http://schemas.microsoft.com/office/drawing/2014/main" id="{2A2C9FAF-5C10-EB96-4B78-8CC9CDE7CE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F2E650-9858-383E-62A0-BA275DF1CF9B}"/>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83471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8D7EAD-CF3A-A463-77F1-BAFD160F674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34F667-4D61-667C-5309-283B7CA111A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1CFC015-0823-86AE-C54E-A4366E12410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BD4D84D-8F4D-6C44-4B9A-FF00976E5290}"/>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6" name="Segnaposto piè di pagina 5">
            <a:extLst>
              <a:ext uri="{FF2B5EF4-FFF2-40B4-BE49-F238E27FC236}">
                <a16:creationId xmlns:a16="http://schemas.microsoft.com/office/drawing/2014/main" id="{416D1BEB-0470-C3F6-E535-3B72A9F99B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7F26DFD-62D7-EC55-0EF1-6EFC210E7D41}"/>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225793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F185C-AB06-49C9-3E3A-0CE39B6EA79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E7FF49-D928-A806-5992-0CD3C3FF0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E59CE9-4FBE-2AF6-1FB9-690C91651F9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3942AB3-74FA-B7E2-98FD-75E64BB28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17AA284-9739-9695-B1A4-F38495BA59E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7C1F33D-5F7C-D37E-368D-01537AC9BBDF}"/>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8" name="Segnaposto piè di pagina 7">
            <a:extLst>
              <a:ext uri="{FF2B5EF4-FFF2-40B4-BE49-F238E27FC236}">
                <a16:creationId xmlns:a16="http://schemas.microsoft.com/office/drawing/2014/main" id="{B80792D2-DEA1-8632-AC39-B2DBA3C6BBF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567AF17-8E2F-A448-A445-F5FD29DC5FC5}"/>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40103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913647-C5A2-FC2B-DDDF-2CF3365D9E8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2A3BABF-0268-D055-ADC9-C74AB566F035}"/>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4" name="Segnaposto piè di pagina 3">
            <a:extLst>
              <a:ext uri="{FF2B5EF4-FFF2-40B4-BE49-F238E27FC236}">
                <a16:creationId xmlns:a16="http://schemas.microsoft.com/office/drawing/2014/main" id="{00268E06-9A46-B992-9B36-B1A1C39417F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A9B7B3F-FE1D-6875-355E-F08429F95C92}"/>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271223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578BDA7-817B-A4AE-CFEB-B26DD5612A93}"/>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3" name="Segnaposto piè di pagina 2">
            <a:extLst>
              <a:ext uri="{FF2B5EF4-FFF2-40B4-BE49-F238E27FC236}">
                <a16:creationId xmlns:a16="http://schemas.microsoft.com/office/drawing/2014/main" id="{1D06B371-CF1A-164D-1CC1-3B12A7780A5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244AAC-E09B-4082-4E29-17925FE45B1B}"/>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60577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963635-92E5-693C-1143-C8F022877DA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ACD628-B2F7-1B56-A51E-73EB1BB50A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B080DD3-C097-03AB-729F-90033A95D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0AE77E0-2AC7-2873-9C4A-0030ADD3D661}"/>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6" name="Segnaposto piè di pagina 5">
            <a:extLst>
              <a:ext uri="{FF2B5EF4-FFF2-40B4-BE49-F238E27FC236}">
                <a16:creationId xmlns:a16="http://schemas.microsoft.com/office/drawing/2014/main" id="{86706AD5-725F-9081-4FD0-94A6E7C1CD6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5AFE56-13C9-957A-9798-81DBC81063A1}"/>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391923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75547-D8D9-C976-C78D-00D091D4023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3FD4B35-1640-CB9F-F956-1C320B080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E1F955F-8901-EE30-F684-DA8C69668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A012B47-8F19-42B1-493A-9A8B9805B968}"/>
              </a:ext>
            </a:extLst>
          </p:cNvPr>
          <p:cNvSpPr>
            <a:spLocks noGrp="1"/>
          </p:cNvSpPr>
          <p:nvPr>
            <p:ph type="dt" sz="half" idx="10"/>
          </p:nvPr>
        </p:nvSpPr>
        <p:spPr/>
        <p:txBody>
          <a:bodyPr/>
          <a:lstStyle/>
          <a:p>
            <a:fld id="{06281386-4C25-4539-9298-A072EB103D5C}" type="datetimeFigureOut">
              <a:rPr lang="it-IT" smtClean="0"/>
              <a:t>18/05/2024</a:t>
            </a:fld>
            <a:endParaRPr lang="it-IT"/>
          </a:p>
        </p:txBody>
      </p:sp>
      <p:sp>
        <p:nvSpPr>
          <p:cNvPr id="6" name="Segnaposto piè di pagina 5">
            <a:extLst>
              <a:ext uri="{FF2B5EF4-FFF2-40B4-BE49-F238E27FC236}">
                <a16:creationId xmlns:a16="http://schemas.microsoft.com/office/drawing/2014/main" id="{F629D6DC-63D8-EBF4-571B-8B602D52CD9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954451-65CA-6AFD-A6DD-17EBB63D517B}"/>
              </a:ext>
            </a:extLst>
          </p:cNvPr>
          <p:cNvSpPr>
            <a:spLocks noGrp="1"/>
          </p:cNvSpPr>
          <p:nvPr>
            <p:ph type="sldNum" sz="quarter" idx="12"/>
          </p:nvPr>
        </p:nvSpPr>
        <p:spPr/>
        <p:txBody>
          <a:bodyPr/>
          <a:lstStyle/>
          <a:p>
            <a:fld id="{ECCB0E36-DE83-44F4-92C8-5C612494A0DE}" type="slidenum">
              <a:rPr lang="it-IT" smtClean="0"/>
              <a:t>‹N›</a:t>
            </a:fld>
            <a:endParaRPr lang="it-IT"/>
          </a:p>
        </p:txBody>
      </p:sp>
    </p:spTree>
    <p:extLst>
      <p:ext uri="{BB962C8B-B14F-4D97-AF65-F5344CB8AC3E}">
        <p14:creationId xmlns:p14="http://schemas.microsoft.com/office/powerpoint/2010/main" val="113686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39653C-7D06-163A-E717-A0FFF02FD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B1455FA-6A6D-A9B2-A40C-16044C9FD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62746F6-89F0-0D36-66AE-DC14DA275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81386-4C25-4539-9298-A072EB103D5C}" type="datetimeFigureOut">
              <a:rPr lang="it-IT" smtClean="0"/>
              <a:t>18/05/2024</a:t>
            </a:fld>
            <a:endParaRPr lang="it-IT"/>
          </a:p>
        </p:txBody>
      </p:sp>
      <p:sp>
        <p:nvSpPr>
          <p:cNvPr id="5" name="Segnaposto piè di pagina 4">
            <a:extLst>
              <a:ext uri="{FF2B5EF4-FFF2-40B4-BE49-F238E27FC236}">
                <a16:creationId xmlns:a16="http://schemas.microsoft.com/office/drawing/2014/main" id="{3B1565AB-F8DE-EE58-BB9B-D8D0989E2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7716BF7-ACA1-248B-4D11-36679F15E1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B0E36-DE83-44F4-92C8-5C612494A0DE}" type="slidenum">
              <a:rPr lang="it-IT" smtClean="0"/>
              <a:t>‹N›</a:t>
            </a:fld>
            <a:endParaRPr lang="it-IT"/>
          </a:p>
        </p:txBody>
      </p:sp>
    </p:spTree>
    <p:extLst>
      <p:ext uri="{BB962C8B-B14F-4D97-AF65-F5344CB8AC3E}">
        <p14:creationId xmlns:p14="http://schemas.microsoft.com/office/powerpoint/2010/main" val="71408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F3E8B1C-86EF-43CF-8304-249481088644}" type="datetimeFigureOut">
              <a:rPr lang="en-US" smtClean="0"/>
              <a:pPr/>
              <a:t>5/18/2024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3DB2ADC-AF19-4574-8C10-79B5B04FCA27}" type="slidenum">
              <a:rPr lang="en-US" smtClean="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9534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ites.google.com/site/insolitacompagnadislessia/sulla-dislessia/norm.JPG?attredirects=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t/imgres?imgurl=http://www.giochigratisenigmisticaperbambini.com/img/punto_di_domanda.gif&amp;imgrefurl=http://www.giochigratisenigmisticaperbambini.com/filastrocche/rodari_il_punto_interrogativo_filastrocche.php&amp;docid=Mei2LAv6l4wasM&amp;tbnid=UhyMflpzfkb7VM:&amp;w=190&amp;h=219&amp;ei=p1zXVIb1BKadygPFzICQBQ&amp;ved=0CAIQxiAwAA&amp;iact=c"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it/url?sa=i&amp;rct=j&amp;q=&amp;esrc=s&amp;source=images&amp;cd=&amp;cad=rja&amp;uact=8&amp;ved=&amp;url=http://littleturtle.giovani.it/diari/3200120/e_non_sar_uno_stupido_punto_di_domanda_a_distruggermi.html&amp;ei=WFvXVNfgLqjiywPppoHwBA&amp;bvm=bv.85464276,d.bGQ&amp;psig=AFQjCNGkn707BJftJpCtNU06HcYthIXoDw&amp;ust=142348616936423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it/url?sa=i&amp;rct=j&amp;q=&amp;esrc=s&amp;source=images&amp;cd=&amp;cad=rja&amp;uact=8&amp;ved=0CAcQjRw&amp;url=http://www.amazon.it/Classificazione-internazionale-funzionamento-disabilit%C3%A0-adolescenti/dp/8861371728&amp;ei=kGPXVMe6Fcf4yQPg5oEQ&amp;bvm=bv.85464276,d.bGQ&amp;psig=AFQjCNG8McdW4de7ESMF4u5rsnSlBWBkPQ&amp;ust=142348827826830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mailto:ninalomonaco.3@gmail.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descr="Pila di libri" title="Pila di libri">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347823" y="139659"/>
            <a:ext cx="5099774" cy="4851333"/>
          </a:xfrm>
        </p:spPr>
      </p:pic>
      <p:sp>
        <p:nvSpPr>
          <p:cNvPr id="113" name="Titolo 112">
            <a:extLst>
              <a:ext uri="{FF2B5EF4-FFF2-40B4-BE49-F238E27FC236}">
                <a16:creationId xmlns:a16="http://schemas.microsoft.com/office/drawing/2014/main" id="{319822C1-B07D-4679-BE81-9319A6CF39C9}"/>
              </a:ext>
            </a:extLst>
          </p:cNvPr>
          <p:cNvSpPr>
            <a:spLocks noGrp="1"/>
          </p:cNvSpPr>
          <p:nvPr>
            <p:ph type="title"/>
          </p:nvPr>
        </p:nvSpPr>
        <p:spPr>
          <a:xfrm>
            <a:off x="248049" y="516728"/>
            <a:ext cx="5550836" cy="1750425"/>
          </a:xfrm>
        </p:spPr>
        <p:txBody>
          <a:bodyPr rtlCol="0"/>
          <a:lstStyle/>
          <a:p>
            <a:pPr algn="ctr" rtl="0">
              <a:lnSpc>
                <a:spcPts val="5000"/>
              </a:lnSpc>
            </a:pPr>
            <a:r>
              <a:rPr lang="it-IT" sz="6000" b="1" dirty="0"/>
              <a:t>LABORATORIO Bisogni Educativi Speciali</a:t>
            </a:r>
          </a:p>
        </p:txBody>
      </p:sp>
      <p:sp>
        <p:nvSpPr>
          <p:cNvPr id="4" name="Sottotitolo 3">
            <a:extLst>
              <a:ext uri="{FF2B5EF4-FFF2-40B4-BE49-F238E27FC236}">
                <a16:creationId xmlns:a16="http://schemas.microsoft.com/office/drawing/2014/main" id="{E5BA3409-0E4A-4EC1-AF2B-D17D6CBD3BD8}"/>
              </a:ext>
            </a:extLst>
          </p:cNvPr>
          <p:cNvSpPr>
            <a:spLocks noGrp="1"/>
          </p:cNvSpPr>
          <p:nvPr>
            <p:ph type="subTitle" idx="1"/>
          </p:nvPr>
        </p:nvSpPr>
        <p:spPr>
          <a:xfrm>
            <a:off x="65678" y="3016799"/>
            <a:ext cx="6195152" cy="2224075"/>
          </a:xfrm>
        </p:spPr>
        <p:txBody>
          <a:bodyPr/>
          <a:lstStyle/>
          <a:p>
            <a:pPr algn="ctr"/>
            <a:r>
              <a:rPr lang="it-IT" dirty="0"/>
              <a:t>PERCORSO FORMAZIONE DOCENTI NEO ASSUNTI  SCUOLA INFANZIA,PRIMARIA, SECONDARIA I GRADO E  PERSONALE EDUCATIVO</a:t>
            </a:r>
          </a:p>
          <a:p>
            <a:pPr algn="ctr"/>
            <a:r>
              <a:rPr lang="it-IT" dirty="0"/>
              <a:t>A.S. 2023-24</a:t>
            </a:r>
          </a:p>
        </p:txBody>
      </p:sp>
      <p:sp>
        <p:nvSpPr>
          <p:cNvPr id="2" name="Sottotitolo 3">
            <a:extLst>
              <a:ext uri="{FF2B5EF4-FFF2-40B4-BE49-F238E27FC236}">
                <a16:creationId xmlns:a16="http://schemas.microsoft.com/office/drawing/2014/main" id="{50F29682-1D2A-4CC8-2DE2-0714C340EAD8}"/>
              </a:ext>
            </a:extLst>
          </p:cNvPr>
          <p:cNvSpPr txBox="1">
            <a:spLocks/>
          </p:cNvSpPr>
          <p:nvPr/>
        </p:nvSpPr>
        <p:spPr>
          <a:xfrm>
            <a:off x="5486327" y="4358342"/>
            <a:ext cx="6195152" cy="222407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lgn="l" defTabSz="914400" rtl="0" eaLnBrk="1" latinLnBrk="0" hangingPunct="1">
              <a:lnSpc>
                <a:spcPct val="90000"/>
              </a:lnSpc>
              <a:spcBef>
                <a:spcPts val="1000"/>
              </a:spcBef>
              <a:buFont typeface="Arial" panose="020B0604020202020204" pitchFamily="34" charset="0"/>
              <a:buNone/>
              <a:defRPr lang="en-ZA"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dirty="0"/>
              <a:t>FORMATRICE </a:t>
            </a:r>
          </a:p>
          <a:p>
            <a:pPr algn="ctr"/>
            <a:r>
              <a:rPr lang="it-IT" dirty="0"/>
              <a:t>NINA LOMONACO</a:t>
            </a:r>
          </a:p>
          <a:p>
            <a:pPr algn="ctr"/>
            <a:r>
              <a:rPr lang="it-IT" dirty="0"/>
              <a:t>ninalomonaco.3@gmail.com</a:t>
            </a:r>
          </a:p>
        </p:txBody>
      </p:sp>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6B46F49-31E9-C052-0F4D-6F1ECA2FD142}"/>
              </a:ext>
            </a:extLst>
          </p:cNvPr>
          <p:cNvSpPr txBox="1"/>
          <p:nvPr/>
        </p:nvSpPr>
        <p:spPr>
          <a:xfrm>
            <a:off x="2891481" y="200477"/>
            <a:ext cx="8845407" cy="5078313"/>
          </a:xfrm>
          <a:prstGeom prst="rect">
            <a:avLst/>
          </a:prstGeom>
          <a:solidFill>
            <a:schemeClr val="accent2"/>
          </a:solidFill>
        </p:spPr>
        <p:txBody>
          <a:bodyPr wrap="square">
            <a:spAutoFit/>
          </a:bodyPr>
          <a:lstStyle/>
          <a:p>
            <a:r>
              <a:rPr lang="it-IT" dirty="0"/>
              <a:t>A tale riguardo è utile precisare che, nella scuola dell'infanzia, sarebbe più opportuno, qualora dall' osservazione sistematica emergano elementi riferibili a condizioni particolari e a bisogni educativi speciali, </a:t>
            </a:r>
            <a:r>
              <a:rPr lang="it-IT" sz="2400" b="1" dirty="0"/>
              <a:t>fare riferimento a un profilo educativo o altro documento di lavoro che la scuola in propria autonomia potrà elaborare e non ancora a un Piano Didattico Personalizzato</a:t>
            </a:r>
            <a:r>
              <a:rPr lang="it-IT" dirty="0"/>
              <a:t>. In sintonia con quanto già chiarito in precedenti documenti ministeriali (Linee guida allegate al D.M. 12 luglio 2011), il </a:t>
            </a:r>
            <a:r>
              <a:rPr lang="it-IT" dirty="0" err="1"/>
              <a:t>precocismo</a:t>
            </a:r>
            <a:r>
              <a:rPr lang="it-IT" dirty="0"/>
              <a:t> nell'insegnamento della letto-scrittura, ossia l'avvio di attività precipuamente didattiche, è infatti da evitare. D'altro canto, secondo i parametri della Consensus Conference del 6-7 dicembre 2010, la certificazione dei Disturbi Specifici dell' Apprendimento non può essere rilasciata prima del termine del secondo anno di scuola primaria. Appare altresì vero che proprio negli anni dell' infanzia vengano manifestandosi situazioni di problematicità che soltanto in un secondo tempo si rivelano come veri e propri disturbi. È pertanto della massima importanza svolgere osservazioni quanto più possibile sistematiche e coerenti rispetto ai comportamenti attesi, sulla base dell' età anagrafica, da parte di ciascun bambino. Ciò anche al fine di dare continuità all'azione pedagogica e rafforzando un dialogo fra gli insegnanti della scuola dell' infanzia e gli insegnanti della scuola primaria.</a:t>
            </a:r>
          </a:p>
        </p:txBody>
      </p:sp>
      <p:sp>
        <p:nvSpPr>
          <p:cNvPr id="5" name="CasellaDiTesto 4">
            <a:extLst>
              <a:ext uri="{FF2B5EF4-FFF2-40B4-BE49-F238E27FC236}">
                <a16:creationId xmlns:a16="http://schemas.microsoft.com/office/drawing/2014/main" id="{1E6CA26E-ABB6-5DB2-C2D4-20EEC4950009}"/>
              </a:ext>
            </a:extLst>
          </p:cNvPr>
          <p:cNvSpPr txBox="1"/>
          <p:nvPr/>
        </p:nvSpPr>
        <p:spPr>
          <a:xfrm>
            <a:off x="266178" y="316374"/>
            <a:ext cx="2489548" cy="646331"/>
          </a:xfrm>
          <a:prstGeom prst="rect">
            <a:avLst/>
          </a:prstGeom>
          <a:solidFill>
            <a:schemeClr val="accent2">
              <a:lumMod val="20000"/>
              <a:lumOff val="80000"/>
            </a:schemeClr>
          </a:solidFill>
        </p:spPr>
        <p:txBody>
          <a:bodyPr wrap="square">
            <a:spAutoFit/>
          </a:bodyPr>
          <a:lstStyle/>
          <a:p>
            <a:r>
              <a:rPr lang="it-IT" sz="1800" dirty="0"/>
              <a:t>NOTA 3 APRILE 2019</a:t>
            </a:r>
          </a:p>
          <a:p>
            <a:r>
              <a:rPr lang="it-IT" dirty="0"/>
              <a:t>INFANZIA E PRIMARIA </a:t>
            </a:r>
          </a:p>
        </p:txBody>
      </p:sp>
    </p:spTree>
    <p:extLst>
      <p:ext uri="{BB962C8B-B14F-4D97-AF65-F5344CB8AC3E}">
        <p14:creationId xmlns:p14="http://schemas.microsoft.com/office/powerpoint/2010/main" val="257426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31BAFDB-5EDE-2734-C384-CE5E45CECE20}"/>
              </a:ext>
            </a:extLst>
          </p:cNvPr>
          <p:cNvSpPr txBox="1"/>
          <p:nvPr/>
        </p:nvSpPr>
        <p:spPr>
          <a:xfrm>
            <a:off x="3052119" y="757522"/>
            <a:ext cx="6104238" cy="5355312"/>
          </a:xfrm>
          <a:prstGeom prst="rect">
            <a:avLst/>
          </a:prstGeom>
          <a:noFill/>
        </p:spPr>
        <p:txBody>
          <a:bodyPr wrap="square">
            <a:spAutoFit/>
          </a:bodyPr>
          <a:lstStyle/>
          <a:p>
            <a:r>
              <a:rPr lang="it-IT" dirty="0"/>
              <a:t>Alunni e studenti ad alto potenziale intellettivo In base alle segnalazioni ricevute dalle scuole e alle comunicazioni scientifiche dei settori accademici di riferimento, emerge come fra la popolazione scolastica siano presenti bambini ad alto potenziale intellettivo, </a:t>
            </a:r>
            <a:r>
              <a:rPr lang="it-IT" b="1" dirty="0"/>
              <a:t>definiti </a:t>
            </a:r>
            <a:r>
              <a:rPr lang="it-IT" b="1" dirty="0" err="1"/>
              <a:t>Gifted</a:t>
            </a:r>
            <a:r>
              <a:rPr lang="it-IT" b="1" dirty="0"/>
              <a:t> </a:t>
            </a:r>
            <a:r>
              <a:rPr lang="it-IT" b="1" dirty="0" err="1"/>
              <a:t>children</a:t>
            </a:r>
            <a:r>
              <a:rPr lang="it-IT" dirty="0"/>
              <a:t> in ambito internazionale. A seguito dell' emanazione della Direttiva 27.12.2012, molte istituzioni scolastiche hanno considerato tali alunni e studenti nell' ambito dei Bisogni Educativi Speciali. Tale prassi, assolutamente corretta, attua la prospettiva della personalizzazione degli insegnamenti, la valorizzazione degli stili di apprendimento individuali e il principio di responsabilità educativa. Anche in questo caso la strategia da assumere è rimessa alla decisione dei Consigli di Classe o Team Docenti della primaria che, in presenza di eventuali situazioni di criticità con conseguenti manifestazioni di disagio, possono adottare metodologie didattiche specifiche in un'ottica inclusiva, sia a livello individuale sia di classe, valutando l'eventuale convenienza di un percorso di personalizzazione formalizzato in un PDP.</a:t>
            </a:r>
          </a:p>
        </p:txBody>
      </p:sp>
      <p:sp>
        <p:nvSpPr>
          <p:cNvPr id="4" name="CasellaDiTesto 3">
            <a:extLst>
              <a:ext uri="{FF2B5EF4-FFF2-40B4-BE49-F238E27FC236}">
                <a16:creationId xmlns:a16="http://schemas.microsoft.com/office/drawing/2014/main" id="{BDD4E50F-81E4-74A7-F2FD-D17EE29D2BA2}"/>
              </a:ext>
            </a:extLst>
          </p:cNvPr>
          <p:cNvSpPr txBox="1"/>
          <p:nvPr/>
        </p:nvSpPr>
        <p:spPr>
          <a:xfrm>
            <a:off x="266178" y="316374"/>
            <a:ext cx="2489548" cy="369332"/>
          </a:xfrm>
          <a:prstGeom prst="rect">
            <a:avLst/>
          </a:prstGeom>
          <a:solidFill>
            <a:schemeClr val="accent2">
              <a:lumMod val="20000"/>
              <a:lumOff val="80000"/>
            </a:schemeClr>
          </a:solidFill>
        </p:spPr>
        <p:txBody>
          <a:bodyPr wrap="square">
            <a:spAutoFit/>
          </a:bodyPr>
          <a:lstStyle/>
          <a:p>
            <a:r>
              <a:rPr lang="it-IT" sz="1800" dirty="0"/>
              <a:t>NOTA 3 APRILE 2019</a:t>
            </a:r>
            <a:endParaRPr lang="it-IT" dirty="0"/>
          </a:p>
        </p:txBody>
      </p:sp>
    </p:spTree>
    <p:extLst>
      <p:ext uri="{BB962C8B-B14F-4D97-AF65-F5344CB8AC3E}">
        <p14:creationId xmlns:p14="http://schemas.microsoft.com/office/powerpoint/2010/main" val="268650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83310009-96BB-49C5-B6C7-56591332FA11}"/>
              </a:ext>
            </a:extLst>
          </p:cNvPr>
          <p:cNvSpPr/>
          <p:nvPr/>
        </p:nvSpPr>
        <p:spPr>
          <a:xfrm>
            <a:off x="3648075" y="1114425"/>
            <a:ext cx="6524625" cy="2711450"/>
          </a:xfrm>
          <a:prstGeom prst="rect">
            <a:avLst/>
          </a:prstGeom>
        </p:spPr>
        <p:txBody>
          <a:bodyPr wrap="square" anchor="t">
            <a:normAutofit/>
          </a:bodyPr>
          <a:lstStyle/>
          <a:p>
            <a:pPr marR="0" lvl="0" algn="l" defTabSz="914400" rtl="0" eaLnBrk="1" fontAlgn="auto" latinLnBrk="0" hangingPunct="1">
              <a:lnSpc>
                <a:spcPct val="90000"/>
              </a:lnSpc>
              <a:spcBef>
                <a:spcPts val="0"/>
              </a:spcBef>
              <a:spcAft>
                <a:spcPts val="600"/>
              </a:spcAft>
              <a:buClrTx/>
              <a:buSzTx/>
              <a:tabLst/>
              <a:defRPr/>
            </a:pP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e 8">
            <a:extLst>
              <a:ext uri="{FF2B5EF4-FFF2-40B4-BE49-F238E27FC236}">
                <a16:creationId xmlns:a16="http://schemas.microsoft.com/office/drawing/2014/main" id="{F7BD2AF6-64C3-49BA-ACDF-253B8366F5E4}"/>
              </a:ext>
            </a:extLst>
          </p:cNvPr>
          <p:cNvSpPr/>
          <p:nvPr/>
        </p:nvSpPr>
        <p:spPr>
          <a:xfrm>
            <a:off x="3117737" y="851399"/>
            <a:ext cx="6524625" cy="6191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it-IT" sz="15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Ovale 3">
            <a:extLst>
              <a:ext uri="{FF2B5EF4-FFF2-40B4-BE49-F238E27FC236}">
                <a16:creationId xmlns:a16="http://schemas.microsoft.com/office/drawing/2014/main" id="{1F221394-56A4-405A-BF79-163DA690DF64}"/>
              </a:ext>
            </a:extLst>
          </p:cNvPr>
          <p:cNvSpPr/>
          <p:nvPr/>
        </p:nvSpPr>
        <p:spPr>
          <a:xfrm>
            <a:off x="3200589" y="3259501"/>
            <a:ext cx="6524625" cy="912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SVANTAGGIO SOCIO ECONOMICO-LINGUISTICO-CULTURALE </a:t>
            </a:r>
          </a:p>
        </p:txBody>
      </p:sp>
      <p:sp>
        <p:nvSpPr>
          <p:cNvPr id="3" name="Ovale 2">
            <a:extLst>
              <a:ext uri="{FF2B5EF4-FFF2-40B4-BE49-F238E27FC236}">
                <a16:creationId xmlns:a16="http://schemas.microsoft.com/office/drawing/2014/main" id="{B3B5C6C8-809A-4A13-832B-D6FE43E01AF4}"/>
              </a:ext>
            </a:extLst>
          </p:cNvPr>
          <p:cNvSpPr/>
          <p:nvPr/>
        </p:nvSpPr>
        <p:spPr>
          <a:xfrm>
            <a:off x="3200589" y="4314824"/>
            <a:ext cx="6524625" cy="912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ALUNNI CON DISABILITÀ </a:t>
            </a:r>
          </a:p>
        </p:txBody>
      </p:sp>
      <p:sp>
        <p:nvSpPr>
          <p:cNvPr id="2" name="Segnaposto piè di pagina 1">
            <a:extLst>
              <a:ext uri="{FF2B5EF4-FFF2-40B4-BE49-F238E27FC236}">
                <a16:creationId xmlns:a16="http://schemas.microsoft.com/office/drawing/2014/main" id="{81553C15-F172-4406-866B-00EFB6B92C3C}"/>
              </a:ext>
            </a:extLst>
          </p:cNvPr>
          <p:cNvSpPr>
            <a:spLocks noGrp="1"/>
          </p:cNvSpPr>
          <p:nvPr>
            <p:ph type="ftr" sz="quarter" idx="11"/>
          </p:nvPr>
        </p:nvSpPr>
        <p:spPr>
          <a:xfrm>
            <a:off x="653286" y="6329682"/>
            <a:ext cx="347472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err="1">
                <a:ln>
                  <a:noFill/>
                </a:ln>
                <a:solidFill>
                  <a:prstClr val="black">
                    <a:alpha val="80000"/>
                  </a:prstClr>
                </a:solidFill>
                <a:effectLst/>
                <a:uLnTx/>
                <a:uFillTx/>
                <a:latin typeface="Calibri" panose="020F0502020204030204"/>
                <a:ea typeface="+mn-ea"/>
                <a:cs typeface="+mn-cs"/>
              </a:rPr>
              <a:t>Formatrice</a:t>
            </a:r>
            <a:r>
              <a:rPr kumimoji="0" lang="en-US" sz="12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 Nina </a:t>
            </a:r>
            <a:r>
              <a:rPr kumimoji="0" lang="en-US" sz="1200" b="0" i="0" u="none" strike="noStrike" kern="1200" cap="none" spc="0" normalizeH="0" baseline="0" noProof="0" dirty="0" err="1">
                <a:ln>
                  <a:noFill/>
                </a:ln>
                <a:solidFill>
                  <a:prstClr val="black">
                    <a:alpha val="80000"/>
                  </a:prstClr>
                </a:solidFill>
                <a:effectLst/>
                <a:uLnTx/>
                <a:uFillTx/>
                <a:latin typeface="Calibri" panose="020F0502020204030204"/>
                <a:ea typeface="+mn-ea"/>
                <a:cs typeface="+mn-cs"/>
              </a:rPr>
              <a:t>Lomonaco</a:t>
            </a:r>
            <a:endParaRPr kumimoji="0" lang="en-US" sz="12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
        <p:nvSpPr>
          <p:cNvPr id="5" name="Ovale 4">
            <a:extLst>
              <a:ext uri="{FF2B5EF4-FFF2-40B4-BE49-F238E27FC236}">
                <a16:creationId xmlns:a16="http://schemas.microsoft.com/office/drawing/2014/main" id="{E65E7782-5420-03BE-9017-1A2399916077}"/>
              </a:ext>
            </a:extLst>
          </p:cNvPr>
          <p:cNvSpPr/>
          <p:nvPr/>
        </p:nvSpPr>
        <p:spPr>
          <a:xfrm>
            <a:off x="3200589" y="2159022"/>
            <a:ext cx="6524625" cy="912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2500" lnSpcReduction="1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it-IT" sz="2000" dirty="0">
              <a:solidFill>
                <a:prstClr val="white"/>
              </a:solidFill>
              <a:latin typeface="Calibri" panose="020F0502020204030204"/>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lang="it-IT" sz="2000" dirty="0">
                <a:solidFill>
                  <a:prstClr val="white"/>
                </a:solidFill>
                <a:latin typeface="Calibri" panose="020F0502020204030204"/>
              </a:rPr>
              <a:t>DISTURBI EVOLUTIVI SPECIFICI</a:t>
            </a:r>
            <a:endPar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81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it-IT" b="1" dirty="0">
                <a:solidFill>
                  <a:schemeClr val="tx1"/>
                </a:solidFill>
              </a:rPr>
              <a:t>DISTURBI EVOLUTI SPECIFICI</a:t>
            </a:r>
          </a:p>
        </p:txBody>
      </p:sp>
      <p:sp>
        <p:nvSpPr>
          <p:cNvPr id="3" name="Segnaposto contenuto 2"/>
          <p:cNvSpPr>
            <a:spLocks noGrp="1"/>
          </p:cNvSpPr>
          <p:nvPr>
            <p:ph idx="1"/>
          </p:nvPr>
        </p:nvSpPr>
        <p:spPr>
          <a:xfrm>
            <a:off x="162560" y="1928762"/>
            <a:ext cx="6046511" cy="4059083"/>
          </a:xfrm>
          <a:solidFill>
            <a:schemeClr val="accent1">
              <a:lumMod val="60000"/>
              <a:lumOff val="40000"/>
            </a:schemeClr>
          </a:solidFill>
        </p:spPr>
        <p:txBody>
          <a:bodyPr>
            <a:normAutofit lnSpcReduction="10000"/>
          </a:bodyPr>
          <a:lstStyle/>
          <a:p>
            <a:pPr marL="68580" indent="0" algn="just">
              <a:buNone/>
            </a:pPr>
            <a:endParaRPr lang="it-IT" sz="2000" dirty="0"/>
          </a:p>
          <a:p>
            <a:r>
              <a:rPr lang="it-IT" sz="2000" dirty="0"/>
              <a:t> </a:t>
            </a:r>
            <a:r>
              <a:rPr lang="it-IT" sz="3200" dirty="0">
                <a:latin typeface="Arial" panose="020B0604020202020204" pitchFamily="34" charset="0"/>
                <a:cs typeface="Arial" panose="020B0604020202020204" pitchFamily="34" charset="0"/>
              </a:rPr>
              <a:t>disturbi specifici dell’apprendimento,</a:t>
            </a:r>
          </a:p>
          <a:p>
            <a:r>
              <a:rPr lang="it-IT" sz="3200" dirty="0">
                <a:latin typeface="Arial" panose="020B0604020202020204" pitchFamily="34" charset="0"/>
                <a:cs typeface="Arial" panose="020B0604020202020204" pitchFamily="34" charset="0"/>
              </a:rPr>
              <a:t>deficit del linguaggio</a:t>
            </a:r>
          </a:p>
          <a:p>
            <a:r>
              <a:rPr lang="it-IT" sz="3200" dirty="0">
                <a:latin typeface="Arial" panose="020B0604020202020204" pitchFamily="34" charset="0"/>
                <a:cs typeface="Arial" panose="020B0604020202020204" pitchFamily="34" charset="0"/>
              </a:rPr>
              <a:t> deficit della coordinazione motoria, </a:t>
            </a:r>
          </a:p>
          <a:p>
            <a:r>
              <a:rPr lang="it-IT" sz="3200" dirty="0">
                <a:latin typeface="Arial" panose="020B0604020202020204" pitchFamily="34" charset="0"/>
                <a:cs typeface="Arial" panose="020B0604020202020204" pitchFamily="34" charset="0"/>
              </a:rPr>
              <a:t> deficit dell’attenzione ed iperattività (ADHD</a:t>
            </a:r>
            <a:r>
              <a:rPr lang="it-IT" sz="2000" dirty="0"/>
              <a:t>).</a:t>
            </a:r>
          </a:p>
          <a:p>
            <a:pPr marL="68580" indent="0" algn="just">
              <a:buNone/>
            </a:pPr>
            <a:r>
              <a:rPr lang="it-IT" dirty="0"/>
              <a:t> </a:t>
            </a:r>
          </a:p>
        </p:txBody>
      </p:sp>
      <p:sp>
        <p:nvSpPr>
          <p:cNvPr id="5" name="CasellaDiTesto 4">
            <a:extLst>
              <a:ext uri="{FF2B5EF4-FFF2-40B4-BE49-F238E27FC236}">
                <a16:creationId xmlns:a16="http://schemas.microsoft.com/office/drawing/2014/main" id="{52066E7D-FA70-473A-8666-F82C99986A66}"/>
              </a:ext>
            </a:extLst>
          </p:cNvPr>
          <p:cNvSpPr txBox="1"/>
          <p:nvPr/>
        </p:nvSpPr>
        <p:spPr>
          <a:xfrm>
            <a:off x="6061916" y="1928761"/>
            <a:ext cx="5663052" cy="2542363"/>
          </a:xfrm>
          <a:prstGeom prst="rect">
            <a:avLst/>
          </a:prstGeom>
          <a:solidFill>
            <a:schemeClr val="accent5">
              <a:lumMod val="20000"/>
              <a:lumOff val="80000"/>
            </a:schemeClr>
          </a:solidFill>
        </p:spPr>
        <p:txBody>
          <a:bodyPr wrap="square">
            <a:spAutoFit/>
          </a:bodyPr>
          <a:lstStyle/>
          <a:p>
            <a:pPr marL="68580" indent="0">
              <a:lnSpc>
                <a:spcPct val="150000"/>
              </a:lnSpc>
              <a:buNone/>
            </a:pPr>
            <a:r>
              <a:rPr lang="it-IT" sz="1800" b="1" i="1" dirty="0"/>
              <a:t>«La principale caratteristica di definizione di questa “categoria nosografica”, è quella della “specificità”, intesa come un disturbo che interessa uno specifico dominio di abilità in modo significativo ma circoscritto, lasciando intatto il funzionamento intellettivo generale». Consensus Conference del 2007 (CC-2007)</a:t>
            </a:r>
          </a:p>
        </p:txBody>
      </p:sp>
      <p:sp>
        <p:nvSpPr>
          <p:cNvPr id="4" name="Ovale 3">
            <a:extLst>
              <a:ext uri="{FF2B5EF4-FFF2-40B4-BE49-F238E27FC236}">
                <a16:creationId xmlns:a16="http://schemas.microsoft.com/office/drawing/2014/main" id="{73ED50C7-A305-8FC8-CDF3-828E60AEBCE1}"/>
              </a:ext>
            </a:extLst>
          </p:cNvPr>
          <p:cNvSpPr/>
          <p:nvPr/>
        </p:nvSpPr>
        <p:spPr>
          <a:xfrm>
            <a:off x="4818362" y="4568946"/>
            <a:ext cx="5986463" cy="2500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2B2B2B"/>
                </a:solidFill>
                <a:latin typeface="Lato" panose="020F0502020204030203" pitchFamily="34" charset="0"/>
              </a:rPr>
              <a:t>Il funzionamento intellettivo limite può̀ essere considerato un caso di confine fra la disabilità e il disturbo specifico</a:t>
            </a:r>
            <a:endParaRPr lang="it-IT" dirty="0"/>
          </a:p>
        </p:txBody>
      </p:sp>
    </p:spTree>
    <p:extLst>
      <p:ext uri="{BB962C8B-B14F-4D97-AF65-F5344CB8AC3E}">
        <p14:creationId xmlns:p14="http://schemas.microsoft.com/office/powerpoint/2010/main" val="358332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38200" y="365125"/>
            <a:ext cx="5387502" cy="1325563"/>
          </a:xfrm>
        </p:spPr>
        <p:txBody>
          <a:bodyPr>
            <a:normAutofit/>
          </a:bodyPr>
          <a:lstStyle/>
          <a:p>
            <a:pPr algn="ctr"/>
            <a:r>
              <a:rPr lang="it-IT" dirty="0"/>
              <a:t>       COSA SONO I </a:t>
            </a:r>
            <a:r>
              <a:rPr lang="it-IT" dirty="0" err="1"/>
              <a:t>D.S.A.</a:t>
            </a:r>
            <a:r>
              <a:rPr lang="it-IT" dirty="0"/>
              <a:t>?</a:t>
            </a:r>
          </a:p>
        </p:txBody>
      </p:sp>
      <p:pic>
        <p:nvPicPr>
          <p:cNvPr id="6" name="Picture 5" descr="Immagine che contiene blu, Policromia, Blu elettrico, modello&#10;&#10;Descrizione generata automaticamente">
            <a:extLst>
              <a:ext uri="{FF2B5EF4-FFF2-40B4-BE49-F238E27FC236}">
                <a16:creationId xmlns:a16="http://schemas.microsoft.com/office/drawing/2014/main" id="{D12FDDE1-EC8F-6A52-90DB-F855803F9277}"/>
              </a:ext>
            </a:extLst>
          </p:cNvPr>
          <p:cNvPicPr>
            <a:picLocks noChangeAspect="1"/>
          </p:cNvPicPr>
          <p:nvPr/>
        </p:nvPicPr>
        <p:blipFill rotWithShape="1">
          <a:blip r:embed="rId2"/>
          <a:srcRect r="24891"/>
          <a:stretch/>
        </p:blipFill>
        <p:spPr>
          <a:xfrm>
            <a:off x="6423498" y="707900"/>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graphicFrame>
        <p:nvGraphicFramePr>
          <p:cNvPr id="5" name="Segnaposto contenuto 1">
            <a:extLst>
              <a:ext uri="{FF2B5EF4-FFF2-40B4-BE49-F238E27FC236}">
                <a16:creationId xmlns:a16="http://schemas.microsoft.com/office/drawing/2014/main" id="{27CE846C-937C-3554-C8F9-EDAF2D0F6854}"/>
              </a:ext>
            </a:extLst>
          </p:cNvPr>
          <p:cNvGraphicFramePr>
            <a:graphicFrameLocks noGrp="1"/>
          </p:cNvGraphicFramePr>
          <p:nvPr>
            <p:ph idx="1"/>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olo 112">
            <a:extLst>
              <a:ext uri="{FF2B5EF4-FFF2-40B4-BE49-F238E27FC236}">
                <a16:creationId xmlns:a16="http://schemas.microsoft.com/office/drawing/2014/main" id="{319822C1-B07D-4679-BE81-9319A6CF39C9}"/>
              </a:ext>
            </a:extLst>
          </p:cNvPr>
          <p:cNvSpPr>
            <a:spLocks noGrp="1"/>
          </p:cNvSpPr>
          <p:nvPr>
            <p:ph type="title"/>
          </p:nvPr>
        </p:nvSpPr>
        <p:spPr>
          <a:xfrm>
            <a:off x="243395" y="524934"/>
            <a:ext cx="5272251" cy="3437466"/>
          </a:xfrm>
        </p:spPr>
        <p:txBody>
          <a:bodyPr rtlCol="0"/>
          <a:lstStyle/>
          <a:p>
            <a:pPr rtl="0">
              <a:lnSpc>
                <a:spcPts val="5000"/>
              </a:lnSpc>
            </a:pPr>
            <a:br>
              <a:rPr lang="it-IT" sz="6000" dirty="0"/>
            </a:br>
            <a:br>
              <a:rPr lang="it-IT" sz="6000" dirty="0"/>
            </a:br>
            <a:br>
              <a:rPr lang="it-IT" sz="6000" dirty="0"/>
            </a:br>
            <a:br>
              <a:rPr lang="it-IT" sz="6000" dirty="0"/>
            </a:br>
            <a:endParaRPr lang="it-IT" sz="6000" dirty="0"/>
          </a:p>
        </p:txBody>
      </p:sp>
      <p:pic>
        <p:nvPicPr>
          <p:cNvPr id="5" name="Picture 7" descr="C:\Users\utente\Desktop\untitled.png">
            <a:extLst>
              <a:ext uri="{FF2B5EF4-FFF2-40B4-BE49-F238E27FC236}">
                <a16:creationId xmlns:a16="http://schemas.microsoft.com/office/drawing/2014/main" id="{461CDE5E-2C47-62FC-3440-8FC868C539DA}"/>
              </a:ext>
            </a:extLst>
          </p:cNvPr>
          <p:cNvPicPr>
            <a:picLocks noChangeAspect="1" noChangeArrowheads="1"/>
          </p:cNvPicPr>
          <p:nvPr/>
        </p:nvPicPr>
        <p:blipFill>
          <a:blip r:embed="rId3"/>
          <a:srcRect/>
          <a:stretch>
            <a:fillRect/>
          </a:stretch>
        </p:blipFill>
        <p:spPr bwMode="auto">
          <a:xfrm>
            <a:off x="6096000" y="327822"/>
            <a:ext cx="6243353" cy="4126962"/>
          </a:xfrm>
          <a:prstGeom prst="rect">
            <a:avLst/>
          </a:prstGeom>
          <a:noFill/>
        </p:spPr>
      </p:pic>
      <p:sp>
        <p:nvSpPr>
          <p:cNvPr id="2" name="Titolo 112">
            <a:extLst>
              <a:ext uri="{FF2B5EF4-FFF2-40B4-BE49-F238E27FC236}">
                <a16:creationId xmlns:a16="http://schemas.microsoft.com/office/drawing/2014/main" id="{68FFD205-0A2C-BC19-BC7B-35C31092AB27}"/>
              </a:ext>
            </a:extLst>
          </p:cNvPr>
          <p:cNvSpPr txBox="1">
            <a:spLocks/>
          </p:cNvSpPr>
          <p:nvPr/>
        </p:nvSpPr>
        <p:spPr>
          <a:xfrm rot="20939086">
            <a:off x="243394" y="327822"/>
            <a:ext cx="5626463" cy="3101178"/>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nSpc>
                <a:spcPts val="5000"/>
              </a:lnSpc>
            </a:pPr>
            <a:r>
              <a:rPr lang="it-IT" sz="6000" dirty="0"/>
              <a:t>DSA </a:t>
            </a:r>
            <a:br>
              <a:rPr lang="it-IT" sz="6000" dirty="0"/>
            </a:br>
            <a:r>
              <a:rPr lang="it-IT" sz="4000" dirty="0"/>
              <a:t>LEGGE</a:t>
            </a:r>
            <a:r>
              <a:rPr lang="it-IT" sz="6000" dirty="0"/>
              <a:t> </a:t>
            </a:r>
            <a:r>
              <a:rPr lang="it-IT" sz="4000" dirty="0"/>
              <a:t>170/2010 </a:t>
            </a:r>
            <a:br>
              <a:rPr lang="it-IT" sz="4000" dirty="0"/>
            </a:br>
            <a:r>
              <a:rPr lang="it-IT" sz="4000" dirty="0"/>
              <a:t>LINEE GUIDA MIUR 12/07/2011 E DECRETO MIN. 5669/2011</a:t>
            </a:r>
            <a:br>
              <a:rPr lang="it-IT" sz="6000" dirty="0"/>
            </a:br>
            <a:endParaRPr lang="it-IT" sz="6000" dirty="0"/>
          </a:p>
        </p:txBody>
      </p:sp>
      <p:sp>
        <p:nvSpPr>
          <p:cNvPr id="7" name="Sottotitolo 3">
            <a:extLst>
              <a:ext uri="{FF2B5EF4-FFF2-40B4-BE49-F238E27FC236}">
                <a16:creationId xmlns:a16="http://schemas.microsoft.com/office/drawing/2014/main" id="{CB8DFABD-63DF-E4F0-AE93-CDC3A36C91D8}"/>
              </a:ext>
            </a:extLst>
          </p:cNvPr>
          <p:cNvSpPr>
            <a:spLocks noGrp="1"/>
          </p:cNvSpPr>
          <p:nvPr>
            <p:ph type="subTitle" idx="1"/>
          </p:nvPr>
        </p:nvSpPr>
        <p:spPr>
          <a:xfrm rot="428684">
            <a:off x="758730" y="4829456"/>
            <a:ext cx="10674539" cy="1492519"/>
          </a:xfrm>
        </p:spPr>
        <p:txBody>
          <a:bodyPr/>
          <a:lstStyle/>
          <a:p>
            <a:pPr algn="ctr"/>
            <a:r>
              <a:rPr lang="it-IT" dirty="0"/>
              <a:t>PERCORSO FORMAZIONE DOCENTI NEO ASSUNTI  SCUOLA INFANZIA,PRIMARIA, SECONDARIA I GRADO E  PERSONALE EDUCATIVO</a:t>
            </a:r>
          </a:p>
          <a:p>
            <a:pPr algn="ctr"/>
            <a:r>
              <a:rPr lang="it-IT" dirty="0"/>
              <a:t>A.S. 2023-24</a:t>
            </a:r>
          </a:p>
        </p:txBody>
      </p:sp>
    </p:spTree>
    <p:extLst>
      <p:ext uri="{BB962C8B-B14F-4D97-AF65-F5344CB8AC3E}">
        <p14:creationId xmlns:p14="http://schemas.microsoft.com/office/powerpoint/2010/main" val="30736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66B0125-1F5D-4C60-9429-3F77AB7F4E82}"/>
              </a:ext>
            </a:extLst>
          </p:cNvPr>
          <p:cNvSpPr>
            <a:spLocks noGrp="1" noChangeArrowheads="1"/>
          </p:cNvSpPr>
          <p:nvPr>
            <p:ph type="title"/>
          </p:nvPr>
        </p:nvSpPr>
        <p:spPr>
          <a:xfrm>
            <a:off x="265471" y="0"/>
            <a:ext cx="11488994" cy="1295400"/>
          </a:xfrm>
          <a:solidFill>
            <a:schemeClr val="accent5">
              <a:lumMod val="20000"/>
              <a:lumOff val="80000"/>
            </a:schemeClr>
          </a:solidFill>
        </p:spPr>
        <p:txBody>
          <a:bodyPr/>
          <a:lstStyle/>
          <a:p>
            <a:pPr algn="ctr" eaLnBrk="1" hangingPunct="1"/>
            <a:r>
              <a:rPr lang="it-IT" altLang="it-IT" sz="2800" b="1" dirty="0">
                <a:effectLst>
                  <a:outerShdw blurRad="38100" dist="38100" dir="2700000" algn="tl">
                    <a:srgbClr val="000000">
                      <a:alpha val="43137"/>
                    </a:srgbClr>
                  </a:outerShdw>
                </a:effectLst>
              </a:rPr>
              <a:t>DA  L. 170/2010</a:t>
            </a:r>
          </a:p>
        </p:txBody>
      </p:sp>
      <p:pic>
        <p:nvPicPr>
          <p:cNvPr id="35843" name="Picture 4" descr="norm">
            <a:hlinkClick r:id="rId2"/>
            <a:extLst>
              <a:ext uri="{FF2B5EF4-FFF2-40B4-BE49-F238E27FC236}">
                <a16:creationId xmlns:a16="http://schemas.microsoft.com/office/drawing/2014/main" id="{AFB5F70D-4C3D-4C0C-9983-1928775B6DF1}"/>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5471" y="1193800"/>
            <a:ext cx="11488994" cy="4978400"/>
          </a:xfrm>
          <a:solidFill>
            <a:schemeClr val="accent2">
              <a:lumMod val="20000"/>
              <a:lumOff val="80000"/>
            </a:schemeClr>
          </a:solidFill>
        </p:spPr>
      </p:pic>
      <p:sp>
        <p:nvSpPr>
          <p:cNvPr id="2" name="Segnaposto piè di pagina 1">
            <a:extLst>
              <a:ext uri="{FF2B5EF4-FFF2-40B4-BE49-F238E27FC236}">
                <a16:creationId xmlns:a16="http://schemas.microsoft.com/office/drawing/2014/main" id="{54356418-88D0-4C77-87C4-57CCF2ED7597}"/>
              </a:ext>
            </a:extLst>
          </p:cNvPr>
          <p:cNvSpPr>
            <a:spLocks noGrp="1"/>
          </p:cNvSpPr>
          <p:nvPr>
            <p:ph type="ftr" sz="quarter" idx="11"/>
          </p:nvPr>
        </p:nvSpPr>
        <p:spPr/>
        <p:txBody>
          <a:bodyPr/>
          <a:lstStyle/>
          <a:p>
            <a:r>
              <a:rPr lang="it-IT"/>
              <a:t>Formatrice Nina Lomonaco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516722-C97A-4E48-9299-62BEAE4BA6D0}"/>
              </a:ext>
            </a:extLst>
          </p:cNvPr>
          <p:cNvSpPr>
            <a:spLocks noGrp="1"/>
          </p:cNvSpPr>
          <p:nvPr>
            <p:ph type="title"/>
          </p:nvPr>
        </p:nvSpPr>
        <p:spPr/>
        <p:txBody>
          <a:bodyPr/>
          <a:lstStyle/>
          <a:p>
            <a:pPr algn="ctr"/>
            <a:r>
              <a:rPr lang="it-IT" b="1" dirty="0">
                <a:solidFill>
                  <a:schemeClr val="tx1"/>
                </a:solidFill>
              </a:rPr>
              <a:t>DSA</a:t>
            </a:r>
          </a:p>
        </p:txBody>
      </p:sp>
      <p:sp>
        <p:nvSpPr>
          <p:cNvPr id="3" name="Segnaposto contenuto 2">
            <a:extLst>
              <a:ext uri="{FF2B5EF4-FFF2-40B4-BE49-F238E27FC236}">
                <a16:creationId xmlns:a16="http://schemas.microsoft.com/office/drawing/2014/main" id="{8375453C-9CBF-4083-89A0-74F30635F095}"/>
              </a:ext>
            </a:extLst>
          </p:cNvPr>
          <p:cNvSpPr>
            <a:spLocks noGrp="1"/>
          </p:cNvSpPr>
          <p:nvPr>
            <p:ph idx="1"/>
          </p:nvPr>
        </p:nvSpPr>
        <p:spPr>
          <a:xfrm>
            <a:off x="677334" y="1385889"/>
            <a:ext cx="8596668" cy="4655474"/>
          </a:xfrm>
        </p:spPr>
        <p:txBody>
          <a:bodyPr>
            <a:normAutofit lnSpcReduction="10000"/>
          </a:bodyPr>
          <a:lstStyle/>
          <a:p>
            <a:pPr lvl="0" fontAlgn="base"/>
            <a:r>
              <a:rPr lang="it-IT" sz="2800" b="1" dirty="0"/>
              <a:t>F81.0 – Disturbo specifico di lettura (DISLESSIA)</a:t>
            </a:r>
          </a:p>
          <a:p>
            <a:pPr lvl="0" fontAlgn="base"/>
            <a:r>
              <a:rPr lang="it-IT" sz="2800" b="1" dirty="0"/>
              <a:t>F81.1 – Disturbo specifico della compitazione (DISORTOGRAFIA)</a:t>
            </a:r>
          </a:p>
          <a:p>
            <a:pPr lvl="0" fontAlgn="base"/>
            <a:r>
              <a:rPr lang="it-IT" sz="2800" b="1" dirty="0"/>
              <a:t>F81.2 – Disturbo specifico delle abilità aritmetiche (DISCALCULIA)</a:t>
            </a:r>
          </a:p>
          <a:p>
            <a:pPr lvl="0" fontAlgn="base"/>
            <a:r>
              <a:rPr lang="it-IT" sz="2800" b="1" dirty="0"/>
              <a:t>F81.3 – Disturbi misti delle abilità scolastiche</a:t>
            </a:r>
          </a:p>
          <a:p>
            <a:pPr lvl="0" fontAlgn="base"/>
            <a:r>
              <a:rPr lang="it-IT" sz="2800" b="1" dirty="0"/>
              <a:t>F81.8 –  Altri disturbi evolutivi delle abilità scolastiche (DISGRAFIA)</a:t>
            </a:r>
          </a:p>
          <a:p>
            <a:pPr marL="0" indent="0" fontAlgn="base">
              <a:buNone/>
            </a:pPr>
            <a:r>
              <a:rPr lang="it-IT" sz="2800" b="1" dirty="0"/>
              <a:t>DA Organizzazione Mondiale della Sanità (ICD 10)</a:t>
            </a:r>
          </a:p>
          <a:p>
            <a:pPr marL="0" lvl="0" indent="0" algn="ctr" fontAlgn="base">
              <a:buNone/>
            </a:pPr>
            <a:r>
              <a:rPr lang="it-IT" sz="2800" b="1" dirty="0"/>
              <a:t>ICD 10    ICD 9      ICF </a:t>
            </a:r>
          </a:p>
          <a:p>
            <a:endParaRPr lang="it-IT" dirty="0"/>
          </a:p>
        </p:txBody>
      </p:sp>
      <p:sp>
        <p:nvSpPr>
          <p:cNvPr id="4" name="Segnaposto piè di pagina 3">
            <a:extLst>
              <a:ext uri="{FF2B5EF4-FFF2-40B4-BE49-F238E27FC236}">
                <a16:creationId xmlns:a16="http://schemas.microsoft.com/office/drawing/2014/main" id="{C0FFB80A-1F54-415A-A975-2D4ADB82EEDD}"/>
              </a:ext>
            </a:extLst>
          </p:cNvPr>
          <p:cNvSpPr>
            <a:spLocks noGrp="1"/>
          </p:cNvSpPr>
          <p:nvPr>
            <p:ph type="ftr" sz="quarter" idx="11"/>
          </p:nvPr>
        </p:nvSpPr>
        <p:spPr/>
        <p:txBody>
          <a:bodyPr/>
          <a:lstStyle/>
          <a:p>
            <a:r>
              <a:rPr lang="it-IT"/>
              <a:t>Formatrice Nina Lomonaco</a:t>
            </a:r>
          </a:p>
        </p:txBody>
      </p:sp>
    </p:spTree>
    <p:extLst>
      <p:ext uri="{BB962C8B-B14F-4D97-AF65-F5344CB8AC3E}">
        <p14:creationId xmlns:p14="http://schemas.microsoft.com/office/powerpoint/2010/main" val="224644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2608" y="365126"/>
            <a:ext cx="10692780" cy="903188"/>
          </a:xfrm>
        </p:spPr>
        <p:txBody>
          <a:bodyPr/>
          <a:lstStyle/>
          <a:p>
            <a:pPr algn="ctr"/>
            <a:r>
              <a:rPr lang="it-IT" b="1" dirty="0">
                <a:solidFill>
                  <a:schemeClr val="tx1"/>
                </a:solidFill>
                <a:effectLst>
                  <a:outerShdw blurRad="38100" dist="38100" dir="2700000" algn="tl">
                    <a:srgbClr val="000000">
                      <a:alpha val="43137"/>
                    </a:srgbClr>
                  </a:outerShdw>
                </a:effectLst>
              </a:rPr>
              <a:t>PER LA LEGGE 170:</a:t>
            </a:r>
          </a:p>
        </p:txBody>
      </p:sp>
      <p:sp>
        <p:nvSpPr>
          <p:cNvPr id="3" name="Segnaposto testo 2"/>
          <p:cNvSpPr>
            <a:spLocks noGrp="1"/>
          </p:cNvSpPr>
          <p:nvPr>
            <p:ph type="body" idx="1"/>
          </p:nvPr>
        </p:nvSpPr>
        <p:spPr>
          <a:xfrm>
            <a:off x="675745" y="1268313"/>
            <a:ext cx="4185617" cy="662087"/>
          </a:xfrm>
          <a:solidFill>
            <a:schemeClr val="tx2">
              <a:lumMod val="20000"/>
              <a:lumOff val="80000"/>
            </a:schemeClr>
          </a:solidFill>
        </p:spPr>
        <p:txBody>
          <a:bodyPr/>
          <a:lstStyle/>
          <a:p>
            <a:pPr algn="ctr"/>
            <a:r>
              <a:rPr lang="it-IT" dirty="0"/>
              <a:t>DISLESSIA </a:t>
            </a:r>
          </a:p>
        </p:txBody>
      </p:sp>
      <p:sp>
        <p:nvSpPr>
          <p:cNvPr id="4" name="Segnaposto testo 3"/>
          <p:cNvSpPr>
            <a:spLocks noGrp="1"/>
          </p:cNvSpPr>
          <p:nvPr>
            <p:ph type="body" sz="half" idx="3"/>
          </p:nvPr>
        </p:nvSpPr>
        <p:spPr>
          <a:xfrm rot="10800000" flipV="1">
            <a:off x="5096021" y="1268314"/>
            <a:ext cx="4711656" cy="709631"/>
          </a:xfrm>
          <a:solidFill>
            <a:schemeClr val="tx2">
              <a:lumMod val="20000"/>
              <a:lumOff val="80000"/>
            </a:schemeClr>
          </a:solidFill>
        </p:spPr>
        <p:txBody>
          <a:bodyPr/>
          <a:lstStyle/>
          <a:p>
            <a:pPr algn="ctr"/>
            <a:r>
              <a:rPr lang="it-IT" dirty="0"/>
              <a:t>DISCALCULIA </a:t>
            </a:r>
          </a:p>
        </p:txBody>
      </p:sp>
      <p:sp>
        <p:nvSpPr>
          <p:cNvPr id="5" name="Segnaposto contenuto 4"/>
          <p:cNvSpPr>
            <a:spLocks noGrp="1"/>
          </p:cNvSpPr>
          <p:nvPr>
            <p:ph sz="quarter" idx="2"/>
          </p:nvPr>
        </p:nvSpPr>
        <p:spPr>
          <a:xfrm>
            <a:off x="675745" y="1977947"/>
            <a:ext cx="4185617" cy="1451053"/>
          </a:xfrm>
          <a:solidFill>
            <a:schemeClr val="accent2">
              <a:lumMod val="40000"/>
              <a:lumOff val="60000"/>
            </a:schemeClr>
          </a:solidFill>
        </p:spPr>
        <p:txBody>
          <a:bodyPr>
            <a:normAutofit fontScale="70000" lnSpcReduction="20000"/>
          </a:bodyPr>
          <a:lstStyle/>
          <a:p>
            <a:pPr marL="0" indent="0" algn="ctr">
              <a:buNone/>
            </a:pPr>
            <a:r>
              <a:rPr lang="it-IT" dirty="0"/>
              <a:t>disturbo specifico che si manifesta con una difficoltà  nell'imparare  a  leggere,  in  particolare  nella  decifrazione  dei  segni  linguistici,  ovvero  nella correttezza e nella rapidità della lettura. </a:t>
            </a:r>
          </a:p>
        </p:txBody>
      </p:sp>
      <p:sp>
        <p:nvSpPr>
          <p:cNvPr id="6" name="Segnaposto contenuto 5"/>
          <p:cNvSpPr>
            <a:spLocks noGrp="1"/>
          </p:cNvSpPr>
          <p:nvPr>
            <p:ph sz="quarter" idx="4"/>
          </p:nvPr>
        </p:nvSpPr>
        <p:spPr>
          <a:xfrm>
            <a:off x="5096021" y="1977947"/>
            <a:ext cx="4711656" cy="1411180"/>
          </a:xfrm>
          <a:solidFill>
            <a:schemeClr val="accent2">
              <a:lumMod val="40000"/>
              <a:lumOff val="60000"/>
            </a:schemeClr>
          </a:solidFill>
        </p:spPr>
        <p:txBody>
          <a:bodyPr>
            <a:normAutofit fontScale="70000" lnSpcReduction="20000"/>
          </a:bodyPr>
          <a:lstStyle/>
          <a:p>
            <a:pPr marL="0" indent="0" algn="ctr">
              <a:buNone/>
            </a:pPr>
            <a:r>
              <a:rPr lang="it-IT" dirty="0"/>
              <a:t>disturbo specifico che si manifesta con una difficoltà negli automatismi del calcolo e dell'elaborazione dei numeri. </a:t>
            </a:r>
          </a:p>
        </p:txBody>
      </p:sp>
      <p:sp>
        <p:nvSpPr>
          <p:cNvPr id="7" name="Rettangolo 6">
            <a:extLst>
              <a:ext uri="{FF2B5EF4-FFF2-40B4-BE49-F238E27FC236}">
                <a16:creationId xmlns:a16="http://schemas.microsoft.com/office/drawing/2014/main" id="{29E100E0-9741-413A-B3D4-B12364B07F5B}"/>
              </a:ext>
            </a:extLst>
          </p:cNvPr>
          <p:cNvSpPr/>
          <p:nvPr/>
        </p:nvSpPr>
        <p:spPr>
          <a:xfrm>
            <a:off x="662609" y="4128901"/>
            <a:ext cx="4114800" cy="1914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 </a:t>
            </a:r>
          </a:p>
          <a:p>
            <a:pPr algn="ctr"/>
            <a:r>
              <a:rPr lang="it-IT" b="1" dirty="0">
                <a:solidFill>
                  <a:schemeClr val="tx1"/>
                </a:solidFill>
              </a:rPr>
              <a:t>disturbo specifico di scrittura che si manifesta in difficoltà nei processi linguistici di transcodifica.</a:t>
            </a:r>
          </a:p>
        </p:txBody>
      </p:sp>
      <p:sp>
        <p:nvSpPr>
          <p:cNvPr id="8" name="Rettangolo 7">
            <a:extLst>
              <a:ext uri="{FF2B5EF4-FFF2-40B4-BE49-F238E27FC236}">
                <a16:creationId xmlns:a16="http://schemas.microsoft.com/office/drawing/2014/main" id="{6DDF193A-B6F4-4610-BF6B-E3E26EC9685C}"/>
              </a:ext>
            </a:extLst>
          </p:cNvPr>
          <p:cNvSpPr/>
          <p:nvPr/>
        </p:nvSpPr>
        <p:spPr>
          <a:xfrm>
            <a:off x="5096021" y="4098759"/>
            <a:ext cx="4711656" cy="1944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tx1"/>
              </a:solidFill>
            </a:endParaRPr>
          </a:p>
          <a:p>
            <a:pPr algn="ctr"/>
            <a:r>
              <a:rPr lang="it-IT" b="1" dirty="0">
                <a:solidFill>
                  <a:schemeClr val="tx1"/>
                </a:solidFill>
              </a:rPr>
              <a:t>disturbo specifico di scrittura che si manifesta in difficoltà nella realizzazione grafica</a:t>
            </a:r>
          </a:p>
        </p:txBody>
      </p:sp>
      <p:sp>
        <p:nvSpPr>
          <p:cNvPr id="9" name="Segnaposto piè di pagina 8">
            <a:extLst>
              <a:ext uri="{FF2B5EF4-FFF2-40B4-BE49-F238E27FC236}">
                <a16:creationId xmlns:a16="http://schemas.microsoft.com/office/drawing/2014/main" id="{86487B61-DDC8-4356-867B-B8EBA0ED895F}"/>
              </a:ext>
            </a:extLst>
          </p:cNvPr>
          <p:cNvSpPr>
            <a:spLocks noGrp="1"/>
          </p:cNvSpPr>
          <p:nvPr>
            <p:ph type="ftr" sz="quarter" idx="11"/>
          </p:nvPr>
        </p:nvSpPr>
        <p:spPr/>
        <p:txBody>
          <a:bodyPr/>
          <a:lstStyle/>
          <a:p>
            <a:r>
              <a:rPr lang="it-IT"/>
              <a:t>Formatrice Nina Lomonaco</a:t>
            </a:r>
          </a:p>
        </p:txBody>
      </p:sp>
      <p:sp>
        <p:nvSpPr>
          <p:cNvPr id="10" name="Segnaposto testo 3">
            <a:extLst>
              <a:ext uri="{FF2B5EF4-FFF2-40B4-BE49-F238E27FC236}">
                <a16:creationId xmlns:a16="http://schemas.microsoft.com/office/drawing/2014/main" id="{B798901E-282F-E11C-7E2C-2E0FA1DFFA6C}"/>
              </a:ext>
            </a:extLst>
          </p:cNvPr>
          <p:cNvSpPr txBox="1">
            <a:spLocks/>
          </p:cNvSpPr>
          <p:nvPr/>
        </p:nvSpPr>
        <p:spPr>
          <a:xfrm rot="10800000" flipV="1">
            <a:off x="5096021" y="3702486"/>
            <a:ext cx="4711656" cy="396272"/>
          </a:xfrm>
          <a:prstGeom prst="rect">
            <a:avLst/>
          </a:prstGeom>
          <a:solidFill>
            <a:schemeClr val="tx2">
              <a:lumMod val="20000"/>
              <a:lumOff val="80000"/>
            </a:schemeClr>
          </a:solidFill>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it-IT" dirty="0"/>
              <a:t>DISGRAFIA</a:t>
            </a:r>
          </a:p>
        </p:txBody>
      </p:sp>
      <p:sp>
        <p:nvSpPr>
          <p:cNvPr id="11" name="Segnaposto testo 3">
            <a:extLst>
              <a:ext uri="{FF2B5EF4-FFF2-40B4-BE49-F238E27FC236}">
                <a16:creationId xmlns:a16="http://schemas.microsoft.com/office/drawing/2014/main" id="{31F08B13-C292-D789-2118-5B482E95E9FC}"/>
              </a:ext>
            </a:extLst>
          </p:cNvPr>
          <p:cNvSpPr txBox="1">
            <a:spLocks/>
          </p:cNvSpPr>
          <p:nvPr/>
        </p:nvSpPr>
        <p:spPr>
          <a:xfrm rot="10800000" flipV="1">
            <a:off x="675744" y="3702485"/>
            <a:ext cx="4101664" cy="455363"/>
          </a:xfrm>
          <a:prstGeom prst="rect">
            <a:avLst/>
          </a:prstGeom>
          <a:solidFill>
            <a:schemeClr val="tx2">
              <a:lumMod val="20000"/>
              <a:lumOff val="80000"/>
            </a:scheme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it-IT" dirty="0"/>
              <a:t>DISORTOGRAFIA</a:t>
            </a:r>
          </a:p>
        </p:txBody>
      </p:sp>
    </p:spTree>
    <p:extLst>
      <p:ext uri="{BB962C8B-B14F-4D97-AF65-F5344CB8AC3E}">
        <p14:creationId xmlns:p14="http://schemas.microsoft.com/office/powerpoint/2010/main" val="136977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10248" y="642919"/>
            <a:ext cx="4400552" cy="5364373"/>
          </a:xfrm>
        </p:spPr>
        <p:txBody>
          <a:bodyPr/>
          <a:lstStyle/>
          <a:p>
            <a:pPr>
              <a:buNone/>
            </a:pPr>
            <a:endParaRPr lang="it-IT" dirty="0"/>
          </a:p>
          <a:p>
            <a:endParaRPr lang="it-IT" dirty="0"/>
          </a:p>
          <a:p>
            <a:endParaRPr lang="it-IT" dirty="0"/>
          </a:p>
        </p:txBody>
      </p:sp>
      <p:sp>
        <p:nvSpPr>
          <p:cNvPr id="2" name="Titolo 1"/>
          <p:cNvSpPr>
            <a:spLocks noGrp="1"/>
          </p:cNvSpPr>
          <p:nvPr>
            <p:ph type="title"/>
          </p:nvPr>
        </p:nvSpPr>
        <p:spPr>
          <a:xfrm>
            <a:off x="4667240" y="285728"/>
            <a:ext cx="5572164" cy="2928958"/>
          </a:xfrm>
        </p:spPr>
        <p:txBody>
          <a:bodyPr>
            <a:normAutofit/>
          </a:bodyPr>
          <a:lstStyle/>
          <a:p>
            <a:r>
              <a:rPr lang="it-IT" b="1" dirty="0">
                <a:solidFill>
                  <a:schemeClr val="tx1"/>
                </a:solidFill>
              </a:rPr>
              <a:t>DEVIAZIONI STANDARD?    </a:t>
            </a:r>
            <a:br>
              <a:rPr lang="it-IT" b="1" dirty="0">
                <a:solidFill>
                  <a:schemeClr val="tx1"/>
                </a:solidFill>
              </a:rPr>
            </a:br>
            <a:r>
              <a:rPr lang="it-IT" b="1" dirty="0">
                <a:solidFill>
                  <a:schemeClr val="tx1"/>
                </a:solidFill>
              </a:rPr>
              <a:t>PERCENTILI?</a:t>
            </a:r>
            <a:br>
              <a:rPr lang="it-IT" b="1" dirty="0">
                <a:solidFill>
                  <a:schemeClr val="tx1"/>
                </a:solidFill>
              </a:rPr>
            </a:br>
            <a:r>
              <a:rPr lang="it-IT" b="1" dirty="0">
                <a:solidFill>
                  <a:schemeClr val="tx1"/>
                </a:solidFill>
              </a:rPr>
              <a:t>CCR? PS? RII?RA</a:t>
            </a:r>
            <a:r>
              <a:rPr lang="it-IT" dirty="0">
                <a:solidFill>
                  <a:schemeClr val="tx1"/>
                </a:solidFill>
              </a:rPr>
              <a:t>?</a:t>
            </a:r>
          </a:p>
        </p:txBody>
      </p:sp>
      <p:sp>
        <p:nvSpPr>
          <p:cNvPr id="28676" name="AutoShape 4" descr="data:image/jpeg;base64,/9j/4AAQSkZJRgABAQAAAQABAAD/2wCEAAkGBxQTEhQSExQWFRQXFx8YGBgYGCQaHBUiGyAeGSIbIRsbHCgkHBsmHhwbITEiJyksLi4uHiI0ODUvNyotLisBCgoKDg0OGxAQGywmICQtLDI3LDQsLDA0LDc3LiwsLDAyLCwwLDQsLCwsLyw0LCwtLywsLCwsLCwsLCwsLCw0LP/AABEIAK8AmAMBIgACEQEDEQH/xAAcAAADAAIDAQAAAAAAAAAAAAAABgcFCAEDBAL/xABIEAACAQIEAwUCCAsGBgMAAAABAgMAEQQSITEFBkEHEyJRYXGRFCMyQlKBobEVFjM1U3JzkrLR0mKTwcLh8Bc0VGODwwhDRP/EABkBAAIDAQAAAAAAAAAAAAAAAAADAQIFBP/EACkRAAICAQMDAwQDAQAAAAAAAAABAgMRBCExEhNBIlHwBWFx4TKRsSP/2gAMAwEAAhEDEQA/ALjRRRQAUUUUAFdOLxKxI0jnKiAsxPQDWuMZi0iQvIwVRuT7vfXixU8c8bxOkndupU3QjQ6e0e6gEJCdp8nyjhRl+gJDmH1lbE+lvrp34bzDhp2CwzI5IuADuKjHE8E0ErRPci5yOUKd6B84Bhp7L0w9nHCnlxKYjIe5jzePYFh4Mo6ki59NK4a77e50TQ+dcUsorVYDHc68Piy95jIBmva0ga9rfRvbcVrn2q8Wxn4QxeGmxMjxrKbJmPdhT40GTRbqCBe17jekeu4QbR/8ZeE/p3/uX/po/wCMvCf07/3L/wBNauUUAbhYLnjh0rFY8ZASBc3cLpt863nWfjcMAykEEXBBuCD1B6itH70y8o884zh7KYZCYxvE5LRkEgnw3spNtxY6mgDb2ipjyT2y4XFBY8VbDT7XP5Jrk7MT4emjW33NU6gAooooAKKKKACiiigArzcR4hHAhklcIo6nr6AdT6CvLzFxyLBwmaUjcKi3sZGOyD1P2C56VN+D87Lj8Y0WICL3ajLGT4HKsS3yzbNbQE2uL1VySeCyg2urwNfB1fGTfC5s6xp/y8JAyLe4Lk3OaTQeQW5AvcmvNz1xuTDQySAhHjZWi1t3itZWFjfMyk+XVfOvbLjZMbA64MZFa6CZmyBbaEqFuSdxfQCk7n3lbF4qbB4Z8QgcrKUNibBO7LMxsMzElLWAAqyJWMYRhebeaXxXD4opHVcV37WYaWWO63Ouhb3VTOzXiUcuBhjUnvIo1WVW1ZSb6k5RcEgkG1Sx+RJkw0nEXf4+J2DRADKyI2RiCdc2hYeelVDs04IsGFE+cSSYkLIzDZVt4Yx5hbnU7kttsFR6+pZ9iZYwQzt2wqpxaUqLZ0R213JFvuAqe1Yv/kngyuJwk1gA8TJcbkowJv8AU62qO00WFFFFABRRRQAVV+yjtTkwzLhcW5kw5sEd28UPSwJvdNtCRbp5VKKKAN3sLiUkUOjBlOxFdtQTsf59KkwzFmIHi1vmG2cDqw2PmKvEEyuoZSGUi4I2NS0B90UUVABRRSP2jcwPFlwsYsZELSP9Fb5Qo0sS3ivroF9dKWTUIuT8DKq3ZNQXkT+eMauLxTMHzJGQsZU3XQhjbpqwFyN8o8hS9yvy+BxFJCM15lZQdR4j4rg76XrzcQnaNmeJbkizZxZfDsb3B89r1YeU+RoMOY5hM85UXQnKEBPzlCi9rGwuxrOqVtk3NPCZraiVNVara3SePnzccEUAAAAAbAdKVePfnXh37HF/+imupxzrP3vEoEil7qbBxNJfLmzd+VFrGwsBGL665+ltdKUlFZZjxTbwjug5s+FYvEYVU+JWGVTmXUvGzI2t9tNK8XYFxVpMAYJG8UTnu1O/dkKQRfdc5YabaCpTxzD8QfFzWhlLGVjnWOytc6MGtlAI130vVJ4ZwllCSSSMMQAM7xO0YYgg6hSA2oF7ixttS5XRjgdGlyMt2y8jzcSiw5w9u9hdtGbKuVwLnYnNdEt7TUkxvY3xKKNpHEOVRc2k/wBK2C5Rx7ypIsj5zHJkzWAJGRW1tpfxeQrMYuHPG6XtmUrfe1xa9Ni01kRJYeDUn8RMV/2/3/8ASvHxLlXEwqWZLqBcspuB/jVcB0r0w4GVxmSKRh5qhI94FP7aKZNf6KrHNvIZkV5lhkjl3uUKq5PQ3AAJ879etSelNYJTCiiioJPfwPiJw88co2U+IDqDoRuOn21styTx0o4w8jeBtEv80+V/I/fWrVWflmZmwsDXs2QajS1tBa22wpkN9irL5RWO5f4kMRAsmmbZh5Eb/wA/rrilljJUgdpvCHJTFqQUVO7cdV8RIf2XYg3209af64ZQQQRcHQg9apZBWRcX5GU2uqamvBAGiU6kA+3X7DWe5P5kfAnIzF8KWZmUgs8ZOt0sCSLj5PqTTfxXs8hkZnhkaAsb5AqtGNbmy2BF/RrA9OlInHeESYSRY5st3BKlblWtvYkDUXGm+o86ynXdp31Lg3Fdp9Uuh8/OCu4bjcD4f4UJV7jKWLk2C23DX2IOhB1BqKci8ZfGYzG4yUENMVEYNyFVL3jVrAHKGivb6QNhelHmjjBRnhhYqZFyz5TbvQdlYbNbWxOovpuayfCMdMohwiMtsPmfPl8UZkNymbyc/wAI8q7Z2qdWZbZM2OncbnGO+GPHHeLHDRZV+NnI8Knc66uQNkFYfBtLK2Fw0eNcYmYShme3dhkyMuXKl2BBbW9jlrEY/Gy4d3xQlUserx5jtbLmB0HQCwrxcG47J+GcFLMM0iyJGyiy27w930uNM9/W311XT9EuNydQp187GxfAuDxYSFYYgco1LMbs5O7M3zmPnWQoortOAxuH4Fh0JIiS5JJuL7m/XYelZKsbieYcJGxSTFQI66MrSqrL11Ba40rFcQ7QuGwlg+MhJAvZWz362GW4J9KAGSaIMpVgCpFiDsa015uhCY7GIvyVxMqjroHYCqr2gdtfeI2H4cGXNo2IbwtbqEXcHbxHUa2GxqKUAFFFFABVl5ZjK4SAEWPdj7damHLHCTiZ1T5g8Tn0HT0vtViAtoNB5eVNrXkrIeuzie6TR2+SytfzzAi1vTJ9tFdPZtviPZH/AJ6KpP8AkSuB3oooqpIUr9peHz8NxJVM8iRl47C5Vl2YeoF/qvTRRQSnjc024cxz96yl9dOudjsPbT1wnhmSPx6yMQzsNDcbe7asvzHi0xeNaSMKMNh7xYdUtkJue8kAAtqwFiNwL3OlsJzTiGjwzspsbgX66kD6qytVZ12KuP4NvR19up2z+7+fn5yYzhcrYjEMCzSQRnraxI+STbfzrqwHCJTjZJGLxlG7yNxY65roQTcaWvb0rNdl2CiZ8IjjMJZ2BXo1lfQ23FlvbzqvcZ7PYZCGw7/Bz84ZTIjDT5udcrC24PU3B0IaoT9Tr/H7EStr9Kuzv6v74R4uX+0VcpXHARstrSopMbi25GpQi2o1GosdwH6OQMAykFSLgg3BB1BB6ioVxrAT4aYQyxlCQSrjxK4Gl1PpcXuLi401FZzs74k2HxCQA3imJUr0VgGYMoBAXXNew1uPKpq1UlJQsW5F+ig4O2l7Eo7YPzxjP11/gSk6nHtg/PGM/XX+BKTq7zLCiiuQKAOK9PD8C80gjjXMx+z1PkKz/B+SZ5fFJ8Sv9oXb93T7SKfuC8DhwqkRA3PymY3Zvr/wFXjBshs+eXeCrhYsgOZibu30j/IdP9aylFZflng/wmXKb92urkaadBfzP3A07ZIoO3JmAEWGVreKTxtcWPoPZb7/AFrms4qgCw0A2HlRXO3ljDmiiioAKWef+Nrh8MU7zJNPeOIA+Mk/KZR/ZBvfpp5iszxjisWFheedwkaC5J9wAHUk6ADc1rliuYZeJ8RfEMQqoCsaldY0zaC1z49bkkkXJpdsumDY6iHXZGP3M1BCEUIosqiwHlSpz9iPyUd/pMR7gP8ANTNLhAwszOfY2X+G1IPNSgYhlXNYADxEt67npWVo4qVuc8G3r5uNLSXOEZzsnxDHiuAS/hWRyB7Ua/3VtPWpXZvijFxPCyCN5SrnwJbMbqy6XIHXqa2NxfFHwSRS4h2dGfLMVGZYs9zmGmYIGsvXTW19a2FhbIwHli72uQq02CJ3CT2F/WD39KwfJ8Dvj8MEFwrF330VVIvf9ZlGvnXVjeP/AIR4osUrWhSSSGIRWJILBc2cjXN3YbTYbedOfI/C4o8ZjO7kJMREQQm9lez5i3XxKVHlka976cc6XK9T8L5/ppQ1EYaZ1+cf7+iC9sH54xn66/wJSdVa7SuzziOJ4nip4MMzxOwKtnQXsijYuDuDSbxHs94jBl73DFc17eNDe1r7P6iu0yxXp87LR/zJ6/F6/v8A8hS/+KOM/Qn95f6qb+QOETYfv++QpmyZdQb2z32J8xV4J5IfA20V6OHxBpY0bZnVT7CQDVWwXCoYrd3Gq26212te51pkpYKpZEbhPJs0hBl+KQ6+bey3Q+3byqgYTCpEgRAFUbAf73ruopTk2WSwFFFFVJCiiigDGce4FBjEWLEIXjVw+XMQGK7ZgpGZf7JuKSe1doYvg47tEaR3kaTKFvlAGUm1yzGTN65DVJpL7XQPwc5IBtJHb0uwGnloSPrqHX3fRnGdi0Le0+5jONyTNxdOgZvYLD3mkjisbT4mUqpFz16aAb0xGvgLXbT9IqqeU3kTqPq9tyxJLB38t8RXho7+Bc+IyEeNSRr0Fr2P31cOCJHm+Jm+EtJc4mQEmJvDbw2LIraqMin5IN6l/COYMFHGsc3DUlZRrJmBL+pDDQ0zcn83RTTOk7pgcOkY7qNXyJe5uTLoMwGUW63PlXPLTyhnCePv+hivjPGcZ+wz8L5AwMEbxLDmR7XDsWsAbgAna3nvWK4DynhsDE0ZeeaXIO8EJe4Gtjkitl3JF9T4rXsadvwSv6Sb+9b+dd+CwSRAhBqdWYm7N7WOp+uk9KGdx+CAc1dpXEcDipMNFI3cqQYvhEJEmUi4v3gDEDUAne1LPFu1DiGIy968ZyXtaMD5Vr/cKyfb/wDnZv2Mf+NTerZFjL+PGL+kn7gpq5H45Lie+70g5MmWwA+Vmvt7BUwqpdiHF1w/wzNCsuburZjbLbvfNTvf7KvGTyQ0OHCT8fD+1T+IVYaRcFzVG0kajCRqWdVuGGlyBf8AJ9KeqJ5BBRRRVCQooooAKKKKAClTtSRDwzEZyBYKVu2W7BhlG+pJ0t1prqL9qXNYxMowsJPdQu3eHYSSL4cv6qeL0JP9kEtpg5zSRSySjFtiJRauTXFbpknFq4Zelcii9QAx8qc6YnA2VfjYVGUQu1lXr4WAOU39CLX0qsct8+YXFtkBMUp2SSwLfqkEhumgPUVBCaAdQRcEG4INip6EHofWuW3SQnutmdFeolHndHp7f/zs37GP/GpvV65Kx+Dxcgh4lDDLNZUhnkXM0vTIxPztRY9bmmnnDkjh8eGZkwcCtmXUIAdTWXKDjLpfJ3xmpLKNXKfey3/9P/j/AM9NH4vYX/p4/wB2vVguHRQ37qNUzWvlFr2vb7zVowaeQbMpwn8vD+1T+IVYKj/Cfy8P7VP4hVgqLAiFFFFLLBRRRQAUUUUAIHanzb8Hj+CwyWxEmrFTYxJ1N7aM2w2O5G1RxVsAAAAOg6U59reFZeIGRlIWSJMjdGy3BAPmLjTfUedJprX0cEq8+5namTc8HzesxytyxPj2YQAKiGzSvfICfmi3ym6kDYWva4vhpATTdyr2h4jBRLhzFHNCosmvduvtYKQw3+aDrv0pl7sUf+aKVKDfrGrCdj8OX47FTF/OIIi7bWdHJ1vrceysni+yrAMAE76E33SUsSPK0ocW66C+m9evknnqPHlo2XuZ117vNmDL9JWsL+otcezWm6sudtqliTeTQjCtrZIgnOXJE2BDzXEmGDAB7+Nc22ZbdNrj22A2VFa+xFWXtZ5tbCxfBYV+NnQgudo0N1Jt1Y6gdBv5AxmNQNq0NLZZOPqOLUQhF+k+wSNQSCNQRoVI1BB6Eb1sDwkHiHD4WnNjIoZimmoPS97bVAMKneSxQKbNLIsYPQFiFv8AVe9bK8F4auGgigT5MaBQfO3Xc7nWka6UcpLkbpU8N+DB/iJh/wBJN71/oo/ETD/pJvev9FNNFcPUzrwhaw3JUCOrh5bqwYXK20N/obaUy0UVDbfJIUUUVABRRRQAUE1jOZeJNhsLNOqhmjQsAdj7bdOta+cc5yxmLXJNMSlrFVsqtvqQo1361Sc1HkbXU58F14vxbhsoMOIxGDcK2qSSp4WU22LaMDpSbxXlvgjxOIcZh4ZD8mT4WHAPkVaQgg9evlUc6UCqR1Uo/wAdh0tHF8npgxBtqfeLV9vMo1vc14k1IAuSdhuT9Qp/5R7LMRiR3mKzYWO2ikfGtodcp+QAbaHU66Deu1fUbGsKJyS+n1xeZSFHAcclw8qzQPkdeuhuDuDfpWwfZ/x58bgYsRIAHOZWy7MUYrm9L2vap3hOxWW4EmLQLbUpGSb+xja1VrgvC48LBHh4gQka5RfUn1J6k71z9dk5OU2Mkq4xUYIgnaDx2LE8QlkiOaMBUD3FnyXBItupOxG9LReO+wv7K9XHuWcRgpe4ljY2FkkCkpKBbVTbfUXG4J9leGDATPfJDM9hmbLGzZQOpsDYeppkNdZBdPSmEtDVN9XU0OfZzjuGxOZccfjA6mEMhKRZfFnJGmYtbcaZRbc0+cS7XcFG2VFlm1OqAAdLHxkXvr7vZUIItoQQfIix9xoIrmnqZSlmSHw0sEsJlsXtnw3/AE2IH7n9dZfg3afgZzldzAb/AP22C/W4JUfWa1+J9a62f1/3/KqK6XsXlpo+GbcxuGAZSCCLgg3BB6g+VfVS/sH4jNJh543N4IXVYbg3XwnMt7ZSo8JAGoJa+hWqhXQnlZOKSw8BRRRUkBRRRQB8TRB1ZGAKsCCDsQdCPdSJxHsjwEjZk76DzWJxlNzfaRWt5WFgB0p+oqGk+Syk48EtxXYvCW+LxUqrbZ0Vz7xl+6uuHsVjuM+MlK9QqKrH2ElgPcaq1FV7cfYt3Z+4s8sci4PAnPDGTLaxlkOZzuL+S3B1ygXpmooq+CjeeQooooICiiigDE8d5bwuMAGJhSSwIUkeJQbXsw1XYbGk6fsX4eXLK+JQE6IsikL6AujNbrqTVHoowSpNCLB2ScMVQpikcgWzNM4LepyMB7gKz2G5OwEbB0wkCsNiIxp9nrWcoqMIOpnxDCqDKqhR5AWHuFfdFFSQFFFFABRRRQB//9k="/>
          <p:cNvSpPr>
            <a:spLocks noChangeAspect="1" noChangeArrowheads="1"/>
          </p:cNvSpPr>
          <p:nvPr/>
        </p:nvSpPr>
        <p:spPr bwMode="auto">
          <a:xfrm>
            <a:off x="15240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8678" name="AutoShape 6" descr="data:image/jpeg;base64,/9j/4AAQSkZJRgABAQAAAQABAAD/2wCEAAkGBxQTEhQSExQWFRQXFx8YGBgYGCQaHBUiGyAeGSIbIRsbHCgkHBsmHhwbITEiJyksLi4uHiI0ODUvNyotLisBCgoKDg0OGxAQGywmICQtLDI3LDQsLDA0LDc3LiwsLDAyLCwwLDQsLCwsLyw0LCwtLywsLCwsLCwsLCwsLCw0LP/AABEIAK8AmAMBIgACEQEDEQH/xAAcAAADAAIDAQAAAAAAAAAAAAAABgcFCAEDBAL/xABIEAACAQIEAwUCCAsGBgMAAAABAgMAEQQSITEFBkEHEyJRYXGRFCMyQlKBobEVFjM1U3JzkrLR0mKTwcLh8Bc0VGODwwhDRP/EABkBAAIDAQAAAAAAAAAAAAAAAAADAQIFBP/EACkRAAICAQMDAwQDAQAAAAAAAAABAgMRBCExEhNBIlHwBWFx4TKRsSP/2gAMAwEAAhEDEQA/ALjRRRQAUUUUAFdOLxKxI0jnKiAsxPQDWuMZi0iQvIwVRuT7vfXixU8c8bxOkndupU3QjQ6e0e6gEJCdp8nyjhRl+gJDmH1lbE+lvrp34bzDhp2CwzI5IuADuKjHE8E0ErRPci5yOUKd6B84Bhp7L0w9nHCnlxKYjIe5jzePYFh4Mo6ki59NK4a77e50TQ+dcUsorVYDHc68Piy95jIBmva0ga9rfRvbcVrn2q8Wxn4QxeGmxMjxrKbJmPdhT40GTRbqCBe17jekeu4QbR/8ZeE/p3/uX/po/wCMvCf07/3L/wBNauUUAbhYLnjh0rFY8ZASBc3cLpt863nWfjcMAykEEXBBuCD1B6itH70y8o884zh7KYZCYxvE5LRkEgnw3spNtxY6mgDb2ipjyT2y4XFBY8VbDT7XP5Jrk7MT4emjW33NU6gAooooAKKKKACiiigArzcR4hHAhklcIo6nr6AdT6CvLzFxyLBwmaUjcKi3sZGOyD1P2C56VN+D87Lj8Y0WICL3ajLGT4HKsS3yzbNbQE2uL1VySeCyg2urwNfB1fGTfC5s6xp/y8JAyLe4Lk3OaTQeQW5AvcmvNz1xuTDQySAhHjZWi1t3itZWFjfMyk+XVfOvbLjZMbA64MZFa6CZmyBbaEqFuSdxfQCk7n3lbF4qbB4Z8QgcrKUNibBO7LMxsMzElLWAAqyJWMYRhebeaXxXD4opHVcV37WYaWWO63Ouhb3VTOzXiUcuBhjUnvIo1WVW1ZSb6k5RcEgkG1Sx+RJkw0nEXf4+J2DRADKyI2RiCdc2hYeelVDs04IsGFE+cSSYkLIzDZVt4Yx5hbnU7kttsFR6+pZ9iZYwQzt2wqpxaUqLZ0R213JFvuAqe1Yv/kngyuJwk1gA8TJcbkowJv8AU62qO00WFFFFABRRRQAVV+yjtTkwzLhcW5kw5sEd28UPSwJvdNtCRbp5VKKKAN3sLiUkUOjBlOxFdtQTsf59KkwzFmIHi1vmG2cDqw2PmKvEEyuoZSGUi4I2NS0B90UUVABRRSP2jcwPFlwsYsZELSP9Fb5Qo0sS3ivroF9dKWTUIuT8DKq3ZNQXkT+eMauLxTMHzJGQsZU3XQhjbpqwFyN8o8hS9yvy+BxFJCM15lZQdR4j4rg76XrzcQnaNmeJbkizZxZfDsb3B89r1YeU+RoMOY5hM85UXQnKEBPzlCi9rGwuxrOqVtk3NPCZraiVNVara3SePnzccEUAAAAAbAdKVePfnXh37HF/+imupxzrP3vEoEil7qbBxNJfLmzd+VFrGwsBGL665+ltdKUlFZZjxTbwjug5s+FYvEYVU+JWGVTmXUvGzI2t9tNK8XYFxVpMAYJG8UTnu1O/dkKQRfdc5YabaCpTxzD8QfFzWhlLGVjnWOytc6MGtlAI130vVJ4ZwllCSSSMMQAM7xO0YYgg6hSA2oF7ixttS5XRjgdGlyMt2y8jzcSiw5w9u9hdtGbKuVwLnYnNdEt7TUkxvY3xKKNpHEOVRc2k/wBK2C5Rx7ypIsj5zHJkzWAJGRW1tpfxeQrMYuHPG6XtmUrfe1xa9Ni01kRJYeDUn8RMV/2/3/8ASvHxLlXEwqWZLqBcspuB/jVcB0r0w4GVxmSKRh5qhI94FP7aKZNf6KrHNvIZkV5lhkjl3uUKq5PQ3AAJ879etSelNYJTCiiioJPfwPiJw88co2U+IDqDoRuOn21styTx0o4w8jeBtEv80+V/I/fWrVWflmZmwsDXs2QajS1tBa22wpkN9irL5RWO5f4kMRAsmmbZh5Eb/wA/rrilljJUgdpvCHJTFqQUVO7cdV8RIf2XYg3209af64ZQQQRcHQg9apZBWRcX5GU2uqamvBAGiU6kA+3X7DWe5P5kfAnIzF8KWZmUgs8ZOt0sCSLj5PqTTfxXs8hkZnhkaAsb5AqtGNbmy2BF/RrA9OlInHeESYSRY5st3BKlblWtvYkDUXGm+o86ynXdp31Lg3Fdp9Uuh8/OCu4bjcD4f4UJV7jKWLk2C23DX2IOhB1BqKci8ZfGYzG4yUENMVEYNyFVL3jVrAHKGivb6QNhelHmjjBRnhhYqZFyz5TbvQdlYbNbWxOovpuayfCMdMohwiMtsPmfPl8UZkNymbyc/wAI8q7Z2qdWZbZM2OncbnGO+GPHHeLHDRZV+NnI8Knc66uQNkFYfBtLK2Fw0eNcYmYShme3dhkyMuXKl2BBbW9jlrEY/Gy4d3xQlUserx5jtbLmB0HQCwrxcG47J+GcFLMM0iyJGyiy27w930uNM9/W311XT9EuNydQp187GxfAuDxYSFYYgco1LMbs5O7M3zmPnWQoortOAxuH4Fh0JIiS5JJuL7m/XYelZKsbieYcJGxSTFQI66MrSqrL11Ba40rFcQ7QuGwlg+MhJAvZWz362GW4J9KAGSaIMpVgCpFiDsa015uhCY7GIvyVxMqjroHYCqr2gdtfeI2H4cGXNo2IbwtbqEXcHbxHUa2GxqKUAFFFFABVl5ZjK4SAEWPdj7damHLHCTiZ1T5g8Tn0HT0vtViAtoNB5eVNrXkrIeuzie6TR2+SytfzzAi1vTJ9tFdPZtviPZH/AJ6KpP8AkSuB3oooqpIUr9peHz8NxJVM8iRl47C5Vl2YeoF/qvTRRQSnjc024cxz96yl9dOudjsPbT1wnhmSPx6yMQzsNDcbe7asvzHi0xeNaSMKMNh7xYdUtkJue8kAAtqwFiNwL3OlsJzTiGjwzspsbgX66kD6qytVZ12KuP4NvR19up2z+7+fn5yYzhcrYjEMCzSQRnraxI+STbfzrqwHCJTjZJGLxlG7yNxY65roQTcaWvb0rNdl2CiZ8IjjMJZ2BXo1lfQ23FlvbzqvcZ7PYZCGw7/Bz84ZTIjDT5udcrC24PU3B0IaoT9Tr/H7EStr9Kuzv6v74R4uX+0VcpXHARstrSopMbi25GpQi2o1GosdwH6OQMAykFSLgg3BB1BB6ioVxrAT4aYQyxlCQSrjxK4Gl1PpcXuLi401FZzs74k2HxCQA3imJUr0VgGYMoBAXXNew1uPKpq1UlJQsW5F+ig4O2l7Eo7YPzxjP11/gSk6nHtg/PGM/XX+BKTq7zLCiiuQKAOK9PD8C80gjjXMx+z1PkKz/B+SZ5fFJ8Sv9oXb93T7SKfuC8DhwqkRA3PymY3Zvr/wFXjBshs+eXeCrhYsgOZibu30j/IdP9aylFZflng/wmXKb92urkaadBfzP3A07ZIoO3JmAEWGVreKTxtcWPoPZb7/AFrms4qgCw0A2HlRXO3ljDmiiioAKWef+Nrh8MU7zJNPeOIA+Mk/KZR/ZBvfpp5iszxjisWFheedwkaC5J9wAHUk6ADc1rliuYZeJ8RfEMQqoCsaldY0zaC1z49bkkkXJpdsumDY6iHXZGP3M1BCEUIosqiwHlSpz9iPyUd/pMR7gP8ANTNLhAwszOfY2X+G1IPNSgYhlXNYADxEt67npWVo4qVuc8G3r5uNLSXOEZzsnxDHiuAS/hWRyB7Ua/3VtPWpXZvijFxPCyCN5SrnwJbMbqy6XIHXqa2NxfFHwSRS4h2dGfLMVGZYs9zmGmYIGsvXTW19a2FhbIwHli72uQq02CJ3CT2F/WD39KwfJ8Dvj8MEFwrF330VVIvf9ZlGvnXVjeP/AIR4osUrWhSSSGIRWJILBc2cjXN3YbTYbedOfI/C4o8ZjO7kJMREQQm9lez5i3XxKVHlka976cc6XK9T8L5/ppQ1EYaZ1+cf7+iC9sH54xn66/wJSdVa7SuzziOJ4nip4MMzxOwKtnQXsijYuDuDSbxHs94jBl73DFc17eNDe1r7P6iu0yxXp87LR/zJ6/F6/v8A8hS/+KOM/Qn95f6qb+QOETYfv++QpmyZdQb2z32J8xV4J5IfA20V6OHxBpY0bZnVT7CQDVWwXCoYrd3Gq26212te51pkpYKpZEbhPJs0hBl+KQ6+bey3Q+3byqgYTCpEgRAFUbAf73ruopTk2WSwFFFFVJCiiigDGce4FBjEWLEIXjVw+XMQGK7ZgpGZf7JuKSe1doYvg47tEaR3kaTKFvlAGUm1yzGTN65DVJpL7XQPwc5IBtJHb0uwGnloSPrqHX3fRnGdi0Le0+5jONyTNxdOgZvYLD3mkjisbT4mUqpFz16aAb0xGvgLXbT9IqqeU3kTqPq9tyxJLB38t8RXho7+Bc+IyEeNSRr0Fr2P31cOCJHm+Jm+EtJc4mQEmJvDbw2LIraqMin5IN6l/COYMFHGsc3DUlZRrJmBL+pDDQ0zcn83RTTOk7pgcOkY7qNXyJe5uTLoMwGUW63PlXPLTyhnCePv+hivjPGcZ+wz8L5AwMEbxLDmR7XDsWsAbgAna3nvWK4DynhsDE0ZeeaXIO8EJe4Gtjkitl3JF9T4rXsadvwSv6Sb+9b+dd+CwSRAhBqdWYm7N7WOp+uk9KGdx+CAc1dpXEcDipMNFI3cqQYvhEJEmUi4v3gDEDUAne1LPFu1DiGIy968ZyXtaMD5Vr/cKyfb/wDnZv2Mf+NTerZFjL+PGL+kn7gpq5H45Lie+70g5MmWwA+Vmvt7BUwqpdiHF1w/wzNCsuburZjbLbvfNTvf7KvGTyQ0OHCT8fD+1T+IVYaRcFzVG0kajCRqWdVuGGlyBf8AJ9KeqJ5BBRRRVCQooooAKKKKAClTtSRDwzEZyBYKVu2W7BhlG+pJ0t1prqL9qXNYxMowsJPdQu3eHYSSL4cv6qeL0JP9kEtpg5zSRSySjFtiJRauTXFbpknFq4Zelcii9QAx8qc6YnA2VfjYVGUQu1lXr4WAOU39CLX0qsct8+YXFtkBMUp2SSwLfqkEhumgPUVBCaAdQRcEG4INip6EHofWuW3SQnutmdFeolHndHp7f/zs37GP/GpvV65Kx+Dxcgh4lDDLNZUhnkXM0vTIxPztRY9bmmnnDkjh8eGZkwcCtmXUIAdTWXKDjLpfJ3xmpLKNXKfey3/9P/j/AM9NH4vYX/p4/wB2vVguHRQ37qNUzWvlFr2vb7zVowaeQbMpwn8vD+1T+IVYKj/Cfy8P7VP4hVgqLAiFFFFLLBRRRQAUUUUAIHanzb8Hj+CwyWxEmrFTYxJ1N7aM2w2O5G1RxVsAAAAOg6U59reFZeIGRlIWSJMjdGy3BAPmLjTfUedJprX0cEq8+5namTc8HzesxytyxPj2YQAKiGzSvfICfmi3ym6kDYWva4vhpATTdyr2h4jBRLhzFHNCosmvduvtYKQw3+aDrv0pl7sUf+aKVKDfrGrCdj8OX47FTF/OIIi7bWdHJ1vrceysni+yrAMAE76E33SUsSPK0ocW66C+m9evknnqPHlo2XuZ117vNmDL9JWsL+otcezWm6sudtqliTeTQjCtrZIgnOXJE2BDzXEmGDAB7+Nc22ZbdNrj22A2VFa+xFWXtZ5tbCxfBYV+NnQgudo0N1Jt1Y6gdBv5AxmNQNq0NLZZOPqOLUQhF+k+wSNQSCNQRoVI1BB6Eb1sDwkHiHD4WnNjIoZimmoPS97bVAMKneSxQKbNLIsYPQFiFv8AVe9bK8F4auGgigT5MaBQfO3Xc7nWka6UcpLkbpU8N+DB/iJh/wBJN71/oo/ETD/pJvev9FNNFcPUzrwhaw3JUCOrh5bqwYXK20N/obaUy0UVDbfJIUUUVABRRRQAUE1jOZeJNhsLNOqhmjQsAdj7bdOta+cc5yxmLXJNMSlrFVsqtvqQo1361Sc1HkbXU58F14vxbhsoMOIxGDcK2qSSp4WU22LaMDpSbxXlvgjxOIcZh4ZD8mT4WHAPkVaQgg9evlUc6UCqR1Uo/wAdh0tHF8npgxBtqfeLV9vMo1vc14k1IAuSdhuT9Qp/5R7LMRiR3mKzYWO2ikfGtodcp+QAbaHU66Deu1fUbGsKJyS+n1xeZSFHAcclw8qzQPkdeuhuDuDfpWwfZ/x58bgYsRIAHOZWy7MUYrm9L2vap3hOxWW4EmLQLbUpGSb+xja1VrgvC48LBHh4gQka5RfUn1J6k71z9dk5OU2Mkq4xUYIgnaDx2LE8QlkiOaMBUD3FnyXBItupOxG9LReO+wv7K9XHuWcRgpe4ljY2FkkCkpKBbVTbfUXG4J9leGDATPfJDM9hmbLGzZQOpsDYeppkNdZBdPSmEtDVN9XU0OfZzjuGxOZccfjA6mEMhKRZfFnJGmYtbcaZRbc0+cS7XcFG2VFlm1OqAAdLHxkXvr7vZUIItoQQfIix9xoIrmnqZSlmSHw0sEsJlsXtnw3/AE2IH7n9dZfg3afgZzldzAb/AP22C/W4JUfWa1+J9a62f1/3/KqK6XsXlpo+GbcxuGAZSCCLgg3BB6g+VfVS/sH4jNJh543N4IXVYbg3XwnMt7ZSo8JAGoJa+hWqhXQnlZOKSw8BRRRUkBRRRQB8TRB1ZGAKsCCDsQdCPdSJxHsjwEjZk76DzWJxlNzfaRWt5WFgB0p+oqGk+Syk48EtxXYvCW+LxUqrbZ0Vz7xl+6uuHsVjuM+MlK9QqKrH2ElgPcaq1FV7cfYt3Z+4s8sci4PAnPDGTLaxlkOZzuL+S3B1ygXpmooq+CjeeQooooICiiigDE8d5bwuMAGJhSSwIUkeJQbXsw1XYbGk6fsX4eXLK+JQE6IsikL6AujNbrqTVHoowSpNCLB2ScMVQpikcgWzNM4LepyMB7gKz2G5OwEbB0wkCsNiIxp9nrWcoqMIOpnxDCqDKqhR5AWHuFfdFFSQFFFFABRRRQB//9k="/>
          <p:cNvSpPr>
            <a:spLocks noChangeAspect="1" noChangeArrowheads="1"/>
          </p:cNvSpPr>
          <p:nvPr/>
        </p:nvSpPr>
        <p:spPr bwMode="auto">
          <a:xfrm>
            <a:off x="15240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8680" name="Picture 8" descr="https://encrypted-tbn0.gstatic.com/images?q=tbn:ANd9GcSx_qBqVl1iK0U5sxvwQIHg8q2H8ksH1ABxEFhaNWXZ2X64ETew">
            <a:hlinkClick r:id="rId2"/>
          </p:cNvPr>
          <p:cNvPicPr>
            <a:picLocks noChangeAspect="1" noChangeArrowheads="1"/>
          </p:cNvPicPr>
          <p:nvPr/>
        </p:nvPicPr>
        <p:blipFill>
          <a:blip r:embed="rId3"/>
          <a:srcRect/>
          <a:stretch>
            <a:fillRect/>
          </a:stretch>
        </p:blipFill>
        <p:spPr bwMode="auto">
          <a:xfrm>
            <a:off x="1809720" y="285728"/>
            <a:ext cx="2500330" cy="5357874"/>
          </a:xfrm>
          <a:prstGeom prst="rect">
            <a:avLst/>
          </a:prstGeom>
          <a:noFill/>
        </p:spPr>
      </p:pic>
      <p:pic>
        <p:nvPicPr>
          <p:cNvPr id="14" name="Picture 2" descr="https://encrypted-tbn1.gstatic.com/images?q=tbn:ANd9GcSWb-TnKaMdieGKj5czlrYPlothWguOCCZADFxljaxaaQ6ksLgKQw">
            <a:hlinkClick r:id="rId4"/>
          </p:cNvPr>
          <p:cNvPicPr>
            <a:picLocks noChangeAspect="1" noChangeArrowheads="1"/>
          </p:cNvPicPr>
          <p:nvPr/>
        </p:nvPicPr>
        <p:blipFill>
          <a:blip r:embed="rId5"/>
          <a:srcRect/>
          <a:stretch>
            <a:fillRect/>
          </a:stretch>
        </p:blipFill>
        <p:spPr bwMode="auto">
          <a:xfrm>
            <a:off x="5238744" y="3000372"/>
            <a:ext cx="4929222" cy="3571900"/>
          </a:xfrm>
          <a:prstGeom prst="rect">
            <a:avLst/>
          </a:prstGeom>
          <a:noFill/>
        </p:spPr>
      </p:pic>
      <p:sp>
        <p:nvSpPr>
          <p:cNvPr id="4" name="Segnaposto piè di pagina 3">
            <a:extLst>
              <a:ext uri="{FF2B5EF4-FFF2-40B4-BE49-F238E27FC236}">
                <a16:creationId xmlns:a16="http://schemas.microsoft.com/office/drawing/2014/main" id="{80853E27-6038-4A95-99D5-DD81C313E57A}"/>
              </a:ext>
            </a:extLst>
          </p:cNvPr>
          <p:cNvSpPr>
            <a:spLocks noGrp="1"/>
          </p:cNvSpPr>
          <p:nvPr>
            <p:ph type="ftr" sz="quarter" idx="11"/>
          </p:nvPr>
        </p:nvSpPr>
        <p:spPr/>
        <p:txBody>
          <a:bodyPr/>
          <a:lstStyle/>
          <a:p>
            <a:r>
              <a:rPr lang="it-IT"/>
              <a:t>Formatrice Nina Lomonaco</a:t>
            </a:r>
          </a:p>
        </p:txBody>
      </p:sp>
    </p:spTree>
    <p:extLst>
      <p:ext uri="{BB962C8B-B14F-4D97-AF65-F5344CB8AC3E}">
        <p14:creationId xmlns:p14="http://schemas.microsoft.com/office/powerpoint/2010/main" val="258382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i Stock - Strategia Di Apprendimento Assistita Dai Pari. I Bambini  Con Difficoltà Di Apprendimento In Scuola Materna O Scolastica Non Sono  Lasciate Alle Spalle Dai Compagni Di Classe. Image 80351975.">
            <a:extLst>
              <a:ext uri="{FF2B5EF4-FFF2-40B4-BE49-F238E27FC236}">
                <a16:creationId xmlns:a16="http://schemas.microsoft.com/office/drawing/2014/main" id="{2982E15A-6C59-42E3-96B7-FF2289B4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27" y="640792"/>
            <a:ext cx="9691084" cy="475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6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3F5F58C-FE34-EC2C-D528-7B2D352F33A6}"/>
              </a:ext>
            </a:extLst>
          </p:cNvPr>
          <p:cNvSpPr>
            <a:spLocks noGrp="1"/>
          </p:cNvSpPr>
          <p:nvPr>
            <p:ph type="ftr" sz="quarter" idx="11"/>
          </p:nvPr>
        </p:nvSpPr>
        <p:spPr/>
        <p:txBody>
          <a:bodyPr/>
          <a:lstStyle/>
          <a:p>
            <a:r>
              <a:rPr lang="it-IT"/>
              <a:t>Formatrice Nina Lomonaco</a:t>
            </a:r>
          </a:p>
        </p:txBody>
      </p:sp>
      <p:graphicFrame>
        <p:nvGraphicFramePr>
          <p:cNvPr id="4" name="Tabella 3">
            <a:extLst>
              <a:ext uri="{FF2B5EF4-FFF2-40B4-BE49-F238E27FC236}">
                <a16:creationId xmlns:a16="http://schemas.microsoft.com/office/drawing/2014/main" id="{7BC0CC00-9037-88FC-D77F-B5A336D0D344}"/>
              </a:ext>
            </a:extLst>
          </p:cNvPr>
          <p:cNvGraphicFramePr>
            <a:graphicFrameLocks noGrp="1"/>
          </p:cNvGraphicFramePr>
          <p:nvPr/>
        </p:nvGraphicFramePr>
        <p:xfrm>
          <a:off x="327546" y="550152"/>
          <a:ext cx="6750342" cy="3880266"/>
        </p:xfrm>
        <a:graphic>
          <a:graphicData uri="http://schemas.openxmlformats.org/drawingml/2006/table">
            <a:tbl>
              <a:tblPr firstRow="1" firstCol="1" bandRow="1"/>
              <a:tblGrid>
                <a:gridCol w="5834987">
                  <a:extLst>
                    <a:ext uri="{9D8B030D-6E8A-4147-A177-3AD203B41FA5}">
                      <a16:colId xmlns:a16="http://schemas.microsoft.com/office/drawing/2014/main" val="3989429437"/>
                    </a:ext>
                  </a:extLst>
                </a:gridCol>
                <a:gridCol w="110319">
                  <a:extLst>
                    <a:ext uri="{9D8B030D-6E8A-4147-A177-3AD203B41FA5}">
                      <a16:colId xmlns:a16="http://schemas.microsoft.com/office/drawing/2014/main" val="255562431"/>
                    </a:ext>
                  </a:extLst>
                </a:gridCol>
                <a:gridCol w="805036">
                  <a:extLst>
                    <a:ext uri="{9D8B030D-6E8A-4147-A177-3AD203B41FA5}">
                      <a16:colId xmlns:a16="http://schemas.microsoft.com/office/drawing/2014/main" val="173218416"/>
                    </a:ext>
                  </a:extLst>
                </a:gridCol>
              </a:tblGrid>
              <a:tr h="352124">
                <a:tc gridSpan="2">
                  <a:txBody>
                    <a:bodyPr/>
                    <a:lstStyle/>
                    <a:p>
                      <a:pPr algn="just" eaLnBrk="0">
                        <a:lnSpc>
                          <a:spcPct val="150000"/>
                        </a:lnSpc>
                        <a:spcBef>
                          <a:spcPts val="600"/>
                        </a:spcBef>
                      </a:pPr>
                      <a:r>
                        <a:rPr lang="it-IT" sz="800">
                          <a:effectLst/>
                          <a:latin typeface="Arial" panose="020B0604020202020204" pitchFamily="34" charset="0"/>
                          <a:ea typeface="Calibri" panose="020F0502020204030204" pitchFamily="34" charset="0"/>
                        </a:rPr>
                        <a:t>(o diagnosi rilasciata da </a:t>
                      </a:r>
                      <a:r>
                        <a:rPr lang="it-IT" sz="800" b="1">
                          <a:effectLst/>
                          <a:latin typeface="Arial" panose="020B0604020202020204" pitchFamily="34" charset="0"/>
                          <a:ea typeface="Calibri" panose="020F0502020204030204" pitchFamily="34" charset="0"/>
                        </a:rPr>
                        <a:t>privati, in attesa di certificazione</a:t>
                      </a:r>
                      <a:r>
                        <a:rPr lang="it-IT" sz="800">
                          <a:effectLst/>
                          <a:latin typeface="Arial" panose="020B0604020202020204" pitchFamily="34" charset="0"/>
                          <a:ea typeface="Calibri" panose="020F0502020204030204" pitchFamily="34" charset="0"/>
                        </a:rPr>
                        <a:t> da parte del Servizio Sanitario Nazionale)</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r>
                        <a:rPr lang="it-IT" sz="1000" dirty="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293457"/>
                  </a:ext>
                </a:extLst>
              </a:tr>
              <a:tr h="181267">
                <a:tc gridSpan="3">
                  <a:txBody>
                    <a:bodyPr/>
                    <a:lstStyle/>
                    <a:p>
                      <a:pPr algn="just" eaLnBrk="0">
                        <a:lnSpc>
                          <a:spcPct val="150000"/>
                        </a:lnSpc>
                        <a:spcBef>
                          <a:spcPts val="600"/>
                        </a:spcBef>
                      </a:pPr>
                      <a:r>
                        <a:rPr lang="it-IT" sz="900" b="1">
                          <a:solidFill>
                            <a:srgbClr val="000000"/>
                          </a:solidFill>
                          <a:effectLst/>
                          <a:latin typeface="Arial" panose="020B0604020202020204" pitchFamily="34" charset="0"/>
                          <a:ea typeface="Calibri" panose="020F0502020204030204" pitchFamily="34" charset="0"/>
                        </a:rPr>
                        <a:t>Codice ICD10</a:t>
                      </a:r>
                      <a:r>
                        <a:rPr lang="it-IT" sz="900">
                          <a:solidFill>
                            <a:srgbClr val="000000"/>
                          </a:solidFill>
                          <a:effectLst/>
                          <a:latin typeface="Arial" panose="020B0604020202020204" pitchFamily="34" charset="0"/>
                          <a:ea typeface="Calibri" panose="020F0502020204030204" pitchFamily="34" charset="0"/>
                        </a:rPr>
                        <a:t>:</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399059573"/>
                  </a:ext>
                </a:extLst>
              </a:tr>
              <a:tr h="181267">
                <a:tc gridSpan="3">
                  <a:txBody>
                    <a:bodyPr/>
                    <a:lstStyle/>
                    <a:p>
                      <a:pPr eaLnBrk="0">
                        <a:lnSpc>
                          <a:spcPct val="150000"/>
                        </a:lnSpc>
                      </a:pPr>
                      <a:r>
                        <a:rPr lang="it-IT" sz="900" b="1">
                          <a:solidFill>
                            <a:srgbClr val="000000"/>
                          </a:solidFill>
                          <a:effectLst/>
                          <a:latin typeface="Arial" panose="020B0604020202020204" pitchFamily="34" charset="0"/>
                          <a:ea typeface="Calibri" panose="020F0502020204030204" pitchFamily="34" charset="0"/>
                        </a:rPr>
                        <a:t>Redatta da</a:t>
                      </a:r>
                      <a:r>
                        <a:rPr lang="it-IT" sz="900">
                          <a:solidFill>
                            <a:srgbClr val="000000"/>
                          </a:solidFill>
                          <a:effectLst/>
                          <a:latin typeface="Arial" panose="020B0604020202020204" pitchFamily="34" charset="0"/>
                          <a:ea typeface="Calibri" panose="020F0502020204030204" pitchFamily="34" charset="0"/>
                        </a:rPr>
                        <a:t>:                                                                                         </a:t>
                      </a:r>
                      <a:r>
                        <a:rPr lang="it-IT" sz="900" b="1">
                          <a:effectLst/>
                          <a:latin typeface="Arial" panose="020B0604020202020204" pitchFamily="34" charset="0"/>
                          <a:ea typeface="Calibri" panose="020F0502020204030204" pitchFamily="34" charset="0"/>
                        </a:rPr>
                        <a:t>in data</a:t>
                      </a:r>
                      <a:r>
                        <a:rPr lang="it-IT" sz="900">
                          <a:effectLst/>
                          <a:latin typeface="Arial" panose="020B0604020202020204" pitchFamily="34" charset="0"/>
                          <a:ea typeface="Calibri" panose="020F0502020204030204" pitchFamily="34" charset="0"/>
                        </a:rPr>
                        <a:t> ___ /___ / ____</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54267649"/>
                  </a:ext>
                </a:extLst>
              </a:tr>
              <a:tr h="181267">
                <a:tc gridSpan="3">
                  <a:txBody>
                    <a:bodyPr/>
                    <a:lstStyle/>
                    <a:p>
                      <a:pPr eaLnBrk="0">
                        <a:lnSpc>
                          <a:spcPct val="150000"/>
                        </a:lnSpc>
                      </a:pPr>
                      <a:r>
                        <a:rPr lang="it-IT" sz="900" b="1" spc="-20">
                          <a:solidFill>
                            <a:srgbClr val="000000"/>
                          </a:solidFill>
                          <a:effectLst/>
                          <a:latin typeface="Arial" panose="020B0604020202020204" pitchFamily="34" charset="0"/>
                          <a:ea typeface="Calibri" panose="020F0502020204030204" pitchFamily="34" charset="0"/>
                        </a:rPr>
                        <a:t>Aggiornamenti diagnostici</a:t>
                      </a:r>
                      <a:r>
                        <a:rPr lang="it-IT" sz="900" spc="-20">
                          <a:solidFill>
                            <a:srgbClr val="000000"/>
                          </a:solidFill>
                          <a:effectLst/>
                          <a:latin typeface="Arial" panose="020B0604020202020204" pitchFamily="34" charset="0"/>
                          <a:ea typeface="Calibri" panose="020F0502020204030204" pitchFamily="34" charset="0"/>
                        </a:rPr>
                        <a:t>: </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873670112"/>
                  </a:ext>
                </a:extLst>
              </a:tr>
              <a:tr h="181267">
                <a:tc gridSpan="3">
                  <a:txBody>
                    <a:bodyPr/>
                    <a:lstStyle/>
                    <a:p>
                      <a:pPr eaLnBrk="0">
                        <a:lnSpc>
                          <a:spcPct val="150000"/>
                        </a:lnSpc>
                      </a:pPr>
                      <a:r>
                        <a:rPr lang="it-IT" sz="900" b="1" spc="-20">
                          <a:solidFill>
                            <a:srgbClr val="000000"/>
                          </a:solidFill>
                          <a:effectLst/>
                          <a:latin typeface="Arial" panose="020B0604020202020204" pitchFamily="34" charset="0"/>
                          <a:ea typeface="Calibri" panose="020F0502020204030204" pitchFamily="34" charset="0"/>
                        </a:rPr>
                        <a:t>Altre relazioni cliniche</a:t>
                      </a:r>
                      <a:r>
                        <a:rPr lang="it-IT" sz="900" spc="-20">
                          <a:solidFill>
                            <a:srgbClr val="000000"/>
                          </a:solidFill>
                          <a:effectLst/>
                          <a:latin typeface="Arial" panose="020B0604020202020204" pitchFamily="34" charset="0"/>
                          <a:ea typeface="Calibri" panose="020F0502020204030204" pitchFamily="34" charset="0"/>
                        </a:rPr>
                        <a:t>: _</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737088995"/>
                  </a:ext>
                </a:extLst>
              </a:tr>
              <a:tr h="181267">
                <a:tc gridSpan="3">
                  <a:txBody>
                    <a:bodyPr/>
                    <a:lstStyle/>
                    <a:p>
                      <a:pPr eaLnBrk="0">
                        <a:lnSpc>
                          <a:spcPct val="150000"/>
                        </a:lnSpc>
                      </a:pPr>
                      <a:r>
                        <a:rPr lang="it-IT" sz="900" b="1" spc="-20">
                          <a:solidFill>
                            <a:srgbClr val="000000"/>
                          </a:solidFill>
                          <a:effectLst/>
                          <a:latin typeface="Arial" panose="020B0604020202020204" pitchFamily="34" charset="0"/>
                          <a:ea typeface="Calibri" panose="020F0502020204030204" pitchFamily="34" charset="0"/>
                        </a:rPr>
                        <a:t>Interventi riabilitativi:</a:t>
                      </a:r>
                      <a:r>
                        <a:rPr lang="it-IT" sz="900" spc="-20">
                          <a:solidFill>
                            <a:srgbClr val="000000"/>
                          </a:solidFill>
                          <a:effectLst/>
                          <a:latin typeface="Arial" panose="020B0604020202020204" pitchFamily="34" charset="0"/>
                          <a:ea typeface="Calibri" panose="020F0502020204030204" pitchFamily="34" charset="0"/>
                        </a:rPr>
                        <a:t> </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42442039"/>
                  </a:ext>
                </a:extLst>
              </a:tr>
              <a:tr h="137394">
                <a:tc gridSpan="3">
                  <a:txBody>
                    <a:bodyPr/>
                    <a:lstStyle/>
                    <a:p>
                      <a:pPr algn="just"/>
                      <a:r>
                        <a:rPr lang="it-IT" sz="900" b="1">
                          <a:effectLst/>
                          <a:latin typeface="Calibri" panose="020F0502020204030204" pitchFamily="34" charset="0"/>
                          <a:ea typeface="Calibri" panose="020F0502020204030204" pitchFamily="34" charset="0"/>
                          <a:cs typeface="Times New Roman" panose="02020603050405020304" pitchFamily="18" charset="0"/>
                        </a:rPr>
                        <a:t>ALTRO:servizi sociali, scuola in ospedale, ecc</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382979070"/>
                  </a:ext>
                </a:extLst>
              </a:tr>
              <a:tr h="137394">
                <a:tc gridSpan="3">
                  <a:txBody>
                    <a:bodyPr/>
                    <a:lstStyle/>
                    <a:p>
                      <a:pPr algn="just"/>
                      <a:r>
                        <a:rPr lang="it-IT" sz="900" b="1">
                          <a:effectLst/>
                          <a:latin typeface="Calibri" panose="020F0502020204030204" pitchFamily="34" charset="0"/>
                          <a:ea typeface="Calibri" panose="020F0502020204030204" pitchFamily="34" charset="0"/>
                          <a:cs typeface="Times New Roman" panose="02020603050405020304" pitchFamily="18" charset="0"/>
                        </a:rPr>
                        <a:t> </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351711059"/>
                  </a:ext>
                </a:extLst>
              </a:tr>
              <a:tr h="659801">
                <a:tc>
                  <a:txBody>
                    <a:bodyPr/>
                    <a:lstStyle/>
                    <a:p>
                      <a:pPr algn="just"/>
                      <a:r>
                        <a:rPr lang="it-IT" sz="900" b="1">
                          <a:effectLst/>
                          <a:latin typeface="Calibri" panose="020F0502020204030204" pitchFamily="34" charset="0"/>
                          <a:ea typeface="Calibri" panose="020F0502020204030204" pitchFamily="34" charset="0"/>
                          <a:cs typeface="Times New Roman" panose="02020603050405020304" pitchFamily="18" charset="0"/>
                        </a:rPr>
                        <a:t>DSA:  LEGGE 170/2010  ( </a:t>
                      </a:r>
                      <a:r>
                        <a:rPr lang="it-IT" sz="800" u="sng">
                          <a:effectLst/>
                          <a:latin typeface="Calibri" panose="020F0502020204030204" pitchFamily="34" charset="0"/>
                          <a:ea typeface="Calibri" panose="020F0502020204030204" pitchFamily="34" charset="0"/>
                          <a:cs typeface="Times New Roman" panose="02020603050405020304" pitchFamily="18" charset="0"/>
                        </a:rPr>
                        <a:t>METTERE UNA X ACCANTO  AL CODICE</a:t>
                      </a:r>
                      <a:r>
                        <a:rPr lang="it-IT" sz="900" b="1">
                          <a:effectLst/>
                          <a:latin typeface="Calibri" panose="020F0502020204030204" pitchFamily="34" charset="0"/>
                          <a:ea typeface="Calibri" panose="020F0502020204030204" pitchFamily="34" charset="0"/>
                          <a:cs typeface="Times New Roman" panose="02020603050405020304" pitchFamily="18" charset="0"/>
                        </a:rPr>
                        <a:t>)</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it-IT" sz="900" b="1">
                          <a:effectLst/>
                          <a:latin typeface="Calibri" panose="020F0502020204030204" pitchFamily="34" charset="0"/>
                          <a:ea typeface="Calibri" panose="020F0502020204030204" pitchFamily="34" charset="0"/>
                          <a:cs typeface="Times New Roman" panose="02020603050405020304" pitchFamily="18" charset="0"/>
                        </a:rPr>
                        <a:t>NON DSA  (METTERE UNA X O AGGIUNGERE IL CODICE) </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2003934829"/>
                  </a:ext>
                </a:extLst>
              </a:tr>
              <a:tr h="1523825">
                <a:tc>
                  <a:txBody>
                    <a:bodyPr/>
                    <a:lstStyle/>
                    <a:p>
                      <a:pPr algn="just"/>
                      <a:r>
                        <a:rPr lang="it-IT" sz="800" dirty="0">
                          <a:effectLst/>
                          <a:latin typeface="Calibri" panose="020F0502020204030204" pitchFamily="34" charset="0"/>
                          <a:ea typeface="Calibri" panose="020F0502020204030204" pitchFamily="34" charset="0"/>
                          <a:cs typeface="Times New Roman" panose="02020603050405020304" pitchFamily="18" charset="0"/>
                        </a:rPr>
                        <a:t>F81.0 DISLESSIA </a:t>
                      </a:r>
                      <a:endParaRPr lang="it-IT" sz="1000" dirty="0">
                        <a:effectLst/>
                        <a:latin typeface="Times New Roman" panose="02020603050405020304" pitchFamily="18" charset="0"/>
                        <a:ea typeface="Times New Roman" panose="02020603050405020304" pitchFamily="18" charset="0"/>
                      </a:endParaRPr>
                    </a:p>
                    <a:p>
                      <a:pPr algn="just"/>
                      <a:r>
                        <a:rPr lang="it-IT" sz="800" dirty="0">
                          <a:effectLst/>
                          <a:latin typeface="Calibri" panose="020F0502020204030204" pitchFamily="34" charset="0"/>
                          <a:ea typeface="Calibri" panose="020F0502020204030204" pitchFamily="34" charset="0"/>
                          <a:cs typeface="Times New Roman" panose="02020603050405020304" pitchFamily="18" charset="0"/>
                        </a:rPr>
                        <a:t>F81.1 DISORTOGRAFIA (COMPITAZIONE)</a:t>
                      </a:r>
                      <a:endParaRPr lang="it-IT" sz="1000" dirty="0">
                        <a:effectLst/>
                        <a:latin typeface="Times New Roman" panose="02020603050405020304" pitchFamily="18" charset="0"/>
                        <a:ea typeface="Times New Roman" panose="02020603050405020304" pitchFamily="18" charset="0"/>
                      </a:endParaRPr>
                    </a:p>
                    <a:p>
                      <a:pPr algn="just"/>
                      <a:r>
                        <a:rPr lang="it-IT" sz="800" dirty="0">
                          <a:effectLst/>
                          <a:latin typeface="Calibri" panose="020F0502020204030204" pitchFamily="34" charset="0"/>
                          <a:ea typeface="Calibri" panose="020F0502020204030204" pitchFamily="34" charset="0"/>
                          <a:cs typeface="Times New Roman" panose="02020603050405020304" pitchFamily="18" charset="0"/>
                        </a:rPr>
                        <a:t>F81.2 DISCALCULIA</a:t>
                      </a:r>
                      <a:endParaRPr lang="it-IT" sz="1000" dirty="0">
                        <a:effectLst/>
                        <a:latin typeface="Times New Roman" panose="02020603050405020304" pitchFamily="18" charset="0"/>
                        <a:ea typeface="Times New Roman" panose="02020603050405020304" pitchFamily="18" charset="0"/>
                      </a:endParaRPr>
                    </a:p>
                    <a:p>
                      <a:pPr algn="just"/>
                      <a:r>
                        <a:rPr lang="it-IT" sz="800" dirty="0">
                          <a:effectLst/>
                          <a:latin typeface="Calibri" panose="020F0502020204030204" pitchFamily="34" charset="0"/>
                          <a:ea typeface="Calibri" panose="020F0502020204030204" pitchFamily="34" charset="0"/>
                          <a:cs typeface="Times New Roman" panose="02020603050405020304" pitchFamily="18" charset="0"/>
                        </a:rPr>
                        <a:t>F81.3 DISTURBI MISTI ABILITA’ SCOLASTICHE</a:t>
                      </a:r>
                      <a:endParaRPr lang="it-IT" sz="1000" dirty="0">
                        <a:effectLst/>
                        <a:latin typeface="Times New Roman" panose="02020603050405020304" pitchFamily="18" charset="0"/>
                        <a:ea typeface="Times New Roman" panose="02020603050405020304" pitchFamily="18" charset="0"/>
                      </a:endParaRPr>
                    </a:p>
                    <a:p>
                      <a:pPr algn="just"/>
                      <a:r>
                        <a:rPr lang="it-IT" sz="800" dirty="0">
                          <a:effectLst/>
                          <a:latin typeface="Calibri" panose="020F0502020204030204" pitchFamily="34" charset="0"/>
                          <a:ea typeface="Calibri" panose="020F0502020204030204" pitchFamily="34" charset="0"/>
                          <a:cs typeface="Times New Roman" panose="02020603050405020304" pitchFamily="18" charset="0"/>
                        </a:rPr>
                        <a:t>F81.8 DISGRAFIA </a:t>
                      </a:r>
                      <a:endParaRPr lang="it-IT" sz="1000" dirty="0">
                        <a:effectLst/>
                        <a:latin typeface="Times New Roman" panose="02020603050405020304" pitchFamily="18" charset="0"/>
                        <a:ea typeface="Times New Roman" panose="02020603050405020304" pitchFamily="18" charset="0"/>
                      </a:endParaRPr>
                    </a:p>
                    <a:p>
                      <a:pPr algn="just"/>
                      <a:r>
                        <a:rPr lang="it-IT" sz="800" dirty="0">
                          <a:effectLst/>
                          <a:latin typeface="Calibri" panose="020F0502020204030204" pitchFamily="34" charset="0"/>
                          <a:ea typeface="Calibri" panose="020F0502020204030204" pitchFamily="34" charset="0"/>
                          <a:cs typeface="Times New Roman" panose="02020603050405020304" pitchFamily="18" charset="0"/>
                        </a:rPr>
                        <a:t>COMORBILITA’ :</a:t>
                      </a:r>
                      <a:endParaRPr lang="it-IT" sz="1000" dirty="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it-IT" sz="800">
                          <a:effectLst/>
                          <a:latin typeface="Calibri" panose="020F0502020204030204" pitchFamily="34" charset="0"/>
                          <a:ea typeface="Calibri" panose="020F0502020204030204" pitchFamily="34" charset="0"/>
                          <a:cs typeface="Times New Roman" panose="02020603050405020304" pitchFamily="18" charset="0"/>
                        </a:rPr>
                        <a:t>F90.0 DISTURBO ATTIVITA’ E ATTENZIONE (ADHD)</a:t>
                      </a:r>
                      <a:endParaRPr lang="it-IT" sz="1000">
                        <a:effectLst/>
                        <a:latin typeface="Times New Roman" panose="02020603050405020304" pitchFamily="18" charset="0"/>
                        <a:ea typeface="Times New Roman" panose="02020603050405020304" pitchFamily="18" charset="0"/>
                      </a:endParaRPr>
                    </a:p>
                    <a:p>
                      <a:r>
                        <a:rPr lang="it-IT" sz="800">
                          <a:effectLst/>
                          <a:latin typeface="Calibri" panose="020F0502020204030204" pitchFamily="34" charset="0"/>
                          <a:ea typeface="Calibri" panose="020F0502020204030204" pitchFamily="34" charset="0"/>
                          <a:cs typeface="Times New Roman" panose="02020603050405020304" pitchFamily="18" charset="0"/>
                        </a:rPr>
                        <a:t>F80.1 DISTURBO DEL LINGUAGGIO ESPRESSIVO</a:t>
                      </a:r>
                      <a:endParaRPr lang="it-IT" sz="1000">
                        <a:effectLst/>
                        <a:latin typeface="Times New Roman" panose="02020603050405020304" pitchFamily="18" charset="0"/>
                        <a:ea typeface="Times New Roman" panose="02020603050405020304" pitchFamily="18" charset="0"/>
                      </a:endParaRPr>
                    </a:p>
                    <a:p>
                      <a:r>
                        <a:rPr lang="it-IT" sz="800">
                          <a:effectLst/>
                          <a:latin typeface="Calibri" panose="020F0502020204030204" pitchFamily="34" charset="0"/>
                          <a:ea typeface="Calibri" panose="020F0502020204030204" pitchFamily="34" charset="0"/>
                          <a:cs typeface="Times New Roman" panose="02020603050405020304" pitchFamily="18" charset="0"/>
                        </a:rPr>
                        <a:t>F80.2 DISTURBO DELL’ELOQUIO E DEL LINGUAGGIO</a:t>
                      </a:r>
                      <a:endParaRPr lang="it-IT" sz="1000">
                        <a:effectLst/>
                        <a:latin typeface="Times New Roman" panose="02020603050405020304" pitchFamily="18" charset="0"/>
                        <a:ea typeface="Times New Roman" panose="02020603050405020304" pitchFamily="18" charset="0"/>
                      </a:endParaRPr>
                    </a:p>
                    <a:p>
                      <a:r>
                        <a:rPr lang="it-IT" sz="900" b="1">
                          <a:effectLst/>
                          <a:latin typeface="Calibri" panose="020F0502020204030204" pitchFamily="34" charset="0"/>
                          <a:ea typeface="Calibri" panose="020F0502020204030204" pitchFamily="34" charset="0"/>
                          <a:cs typeface="Times New Roman" panose="02020603050405020304" pitchFamily="18" charset="0"/>
                        </a:rPr>
                        <a:t>……………..</a:t>
                      </a:r>
                      <a:endParaRPr lang="it-IT" sz="1000">
                        <a:effectLst/>
                        <a:latin typeface="Times New Roman" panose="02020603050405020304" pitchFamily="18" charset="0"/>
                        <a:ea typeface="Times New Roman" panose="02020603050405020304" pitchFamily="18" charset="0"/>
                      </a:endParaRPr>
                    </a:p>
                    <a:p>
                      <a:r>
                        <a:rPr lang="it-IT" sz="900" b="1">
                          <a:effectLst/>
                          <a:latin typeface="Calibri" panose="020F0502020204030204" pitchFamily="34" charset="0"/>
                          <a:ea typeface="Calibri" panose="020F0502020204030204" pitchFamily="34" charset="0"/>
                          <a:cs typeface="Times New Roman" panose="02020603050405020304" pitchFamily="18" charset="0"/>
                        </a:rPr>
                        <a:t>…………….</a:t>
                      </a:r>
                      <a:endParaRPr lang="it-IT" sz="100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884263351"/>
                  </a:ext>
                </a:extLst>
              </a:tr>
              <a:tr h="137394">
                <a:tc gridSpan="3">
                  <a:txBody>
                    <a:bodyPr/>
                    <a:lstStyle/>
                    <a:p>
                      <a:pPr algn="just"/>
                      <a:r>
                        <a:rPr lang="it-IT" sz="900" b="1" dirty="0">
                          <a:effectLst/>
                          <a:latin typeface="Calibri" panose="020F0502020204030204" pitchFamily="34" charset="0"/>
                          <a:ea typeface="Calibri" panose="020F0502020204030204" pitchFamily="34" charset="0"/>
                          <a:cs typeface="Times New Roman" panose="02020603050405020304" pitchFamily="18" charset="0"/>
                        </a:rPr>
                        <a:t> </a:t>
                      </a:r>
                      <a:endParaRPr lang="it-IT" sz="1000" dirty="0">
                        <a:effectLst/>
                        <a:latin typeface="Times New Roman" panose="02020603050405020304" pitchFamily="18" charset="0"/>
                        <a:ea typeface="Times New Roman" panose="02020603050405020304" pitchFamily="18" charset="0"/>
                      </a:endParaRPr>
                    </a:p>
                  </a:txBody>
                  <a:tcPr marL="56207" marR="56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36967818"/>
                  </a:ext>
                </a:extLst>
              </a:tr>
            </a:tbl>
          </a:graphicData>
        </a:graphic>
      </p:graphicFrame>
      <p:sp>
        <p:nvSpPr>
          <p:cNvPr id="8" name="Ovale 7">
            <a:extLst>
              <a:ext uri="{FF2B5EF4-FFF2-40B4-BE49-F238E27FC236}">
                <a16:creationId xmlns:a16="http://schemas.microsoft.com/office/drawing/2014/main" id="{994DC99B-FB8D-E102-FAFC-503C0BFA9B71}"/>
              </a:ext>
            </a:extLst>
          </p:cNvPr>
          <p:cNvSpPr/>
          <p:nvPr/>
        </p:nvSpPr>
        <p:spPr>
          <a:xfrm>
            <a:off x="7724633" y="2756848"/>
            <a:ext cx="2620370" cy="1673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OSSERVIAMO UN PDP </a:t>
            </a:r>
          </a:p>
        </p:txBody>
      </p:sp>
    </p:spTree>
    <p:extLst>
      <p:ext uri="{BB962C8B-B14F-4D97-AF65-F5344CB8AC3E}">
        <p14:creationId xmlns:p14="http://schemas.microsoft.com/office/powerpoint/2010/main" val="224608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descr="Pila di libri" title="Pila di libri">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798885" y="448578"/>
            <a:ext cx="6196136" cy="5894284"/>
          </a:xfrm>
        </p:spPr>
      </p:pic>
      <p:sp>
        <p:nvSpPr>
          <p:cNvPr id="113" name="Titolo 112">
            <a:extLst>
              <a:ext uri="{FF2B5EF4-FFF2-40B4-BE49-F238E27FC236}">
                <a16:creationId xmlns:a16="http://schemas.microsoft.com/office/drawing/2014/main" id="{319822C1-B07D-4679-BE81-9319A6CF39C9}"/>
              </a:ext>
            </a:extLst>
          </p:cNvPr>
          <p:cNvSpPr>
            <a:spLocks noGrp="1"/>
          </p:cNvSpPr>
          <p:nvPr>
            <p:ph type="title"/>
          </p:nvPr>
        </p:nvSpPr>
        <p:spPr>
          <a:xfrm>
            <a:off x="248049" y="516728"/>
            <a:ext cx="5550836" cy="1750425"/>
          </a:xfrm>
        </p:spPr>
        <p:txBody>
          <a:bodyPr rtlCol="0"/>
          <a:lstStyle/>
          <a:p>
            <a:pPr algn="ctr" rtl="0">
              <a:lnSpc>
                <a:spcPts val="5000"/>
              </a:lnSpc>
            </a:pPr>
            <a:r>
              <a:rPr lang="it-IT" sz="6000" b="1" dirty="0"/>
              <a:t>LABORATORIO Bisogni Educativi Speciali </a:t>
            </a:r>
          </a:p>
        </p:txBody>
      </p:sp>
      <p:sp>
        <p:nvSpPr>
          <p:cNvPr id="4" name="Sottotitolo 3">
            <a:extLst>
              <a:ext uri="{FF2B5EF4-FFF2-40B4-BE49-F238E27FC236}">
                <a16:creationId xmlns:a16="http://schemas.microsoft.com/office/drawing/2014/main" id="{E5BA3409-0E4A-4EC1-AF2B-D17D6CBD3BD8}"/>
              </a:ext>
            </a:extLst>
          </p:cNvPr>
          <p:cNvSpPr>
            <a:spLocks noGrp="1"/>
          </p:cNvSpPr>
          <p:nvPr>
            <p:ph type="subTitle" idx="1"/>
          </p:nvPr>
        </p:nvSpPr>
        <p:spPr>
          <a:xfrm>
            <a:off x="248049" y="2664179"/>
            <a:ext cx="5429725" cy="2077126"/>
          </a:xfrm>
        </p:spPr>
        <p:txBody>
          <a:bodyPr/>
          <a:lstStyle/>
          <a:p>
            <a:pPr algn="ctr"/>
            <a:r>
              <a:rPr lang="it-IT" dirty="0"/>
              <a:t>LEGGE 104 </a:t>
            </a:r>
          </a:p>
          <a:p>
            <a:pPr algn="ctr"/>
            <a:r>
              <a:rPr lang="it-IT" dirty="0"/>
              <a:t>ALUNNI CON DISABILITA’</a:t>
            </a:r>
          </a:p>
        </p:txBody>
      </p:sp>
      <p:sp>
        <p:nvSpPr>
          <p:cNvPr id="2" name="Sottotitolo 3">
            <a:extLst>
              <a:ext uri="{FF2B5EF4-FFF2-40B4-BE49-F238E27FC236}">
                <a16:creationId xmlns:a16="http://schemas.microsoft.com/office/drawing/2014/main" id="{509942A5-D645-82D6-0D79-3C505777FCC3}"/>
              </a:ext>
            </a:extLst>
          </p:cNvPr>
          <p:cNvSpPr txBox="1">
            <a:spLocks/>
          </p:cNvSpPr>
          <p:nvPr/>
        </p:nvSpPr>
        <p:spPr>
          <a:xfrm>
            <a:off x="3023467" y="4185347"/>
            <a:ext cx="6195152" cy="222407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lgn="l" defTabSz="914400" rtl="0" eaLnBrk="1" latinLnBrk="0" hangingPunct="1">
              <a:lnSpc>
                <a:spcPct val="90000"/>
              </a:lnSpc>
              <a:spcBef>
                <a:spcPts val="1000"/>
              </a:spcBef>
              <a:buFont typeface="Arial" panose="020B0604020202020204" pitchFamily="34" charset="0"/>
              <a:buNone/>
              <a:defRPr lang="en-ZA"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dirty="0"/>
              <a:t>FORMATRICE </a:t>
            </a:r>
          </a:p>
          <a:p>
            <a:pPr algn="ctr"/>
            <a:r>
              <a:rPr lang="it-IT" dirty="0"/>
              <a:t>NINA LOMONACO</a:t>
            </a:r>
          </a:p>
          <a:p>
            <a:pPr algn="ctr"/>
            <a:r>
              <a:rPr lang="it-IT" dirty="0"/>
              <a:t>ninalomonaco.3@gmail.com</a:t>
            </a:r>
          </a:p>
        </p:txBody>
      </p:sp>
    </p:spTree>
    <p:extLst>
      <p:ext uri="{BB962C8B-B14F-4D97-AF65-F5344CB8AC3E}">
        <p14:creationId xmlns:p14="http://schemas.microsoft.com/office/powerpoint/2010/main" val="168680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736CAD-95DD-4118-AA83-613CA35D19BC}"/>
              </a:ext>
            </a:extLst>
          </p:cNvPr>
          <p:cNvSpPr>
            <a:spLocks noGrp="1"/>
          </p:cNvSpPr>
          <p:nvPr>
            <p:ph type="title"/>
          </p:nvPr>
        </p:nvSpPr>
        <p:spPr>
          <a:solidFill>
            <a:schemeClr val="accent1">
              <a:lumMod val="60000"/>
              <a:lumOff val="40000"/>
            </a:schemeClr>
          </a:solidFill>
          <a:ln>
            <a:solidFill>
              <a:schemeClr val="accent1"/>
            </a:solidFill>
          </a:ln>
        </p:spPr>
        <p:txBody>
          <a:bodyPr/>
          <a:lstStyle/>
          <a:p>
            <a:r>
              <a:rPr lang="it-IT" dirty="0"/>
              <a:t>Decreto n.66/2017</a:t>
            </a:r>
          </a:p>
        </p:txBody>
      </p:sp>
      <p:sp>
        <p:nvSpPr>
          <p:cNvPr id="3" name="Segnaposto contenuto 2">
            <a:extLst>
              <a:ext uri="{FF2B5EF4-FFF2-40B4-BE49-F238E27FC236}">
                <a16:creationId xmlns:a16="http://schemas.microsoft.com/office/drawing/2014/main" id="{9DB24280-9998-4ED4-9517-F98C173E4D5A}"/>
              </a:ext>
            </a:extLst>
          </p:cNvPr>
          <p:cNvSpPr>
            <a:spLocks noGrp="1"/>
          </p:cNvSpPr>
          <p:nvPr>
            <p:ph idx="1"/>
          </p:nvPr>
        </p:nvSpPr>
        <p:spPr>
          <a:solidFill>
            <a:schemeClr val="accent4">
              <a:lumMod val="60000"/>
              <a:lumOff val="40000"/>
            </a:schemeClr>
          </a:solidFill>
        </p:spPr>
        <p:txBody>
          <a:bodyPr>
            <a:normAutofit/>
          </a:bodyPr>
          <a:lstStyle/>
          <a:p>
            <a:r>
              <a:rPr lang="it-IT" sz="2000" b="0" i="0" dirty="0">
                <a:solidFill>
                  <a:srgbClr val="444444"/>
                </a:solidFill>
                <a:effectLst/>
                <a:latin typeface="Arial" panose="020B0604020202020204" pitchFamily="34" charset="0"/>
                <a:cs typeface="Arial" panose="020B0604020202020204" pitchFamily="34" charset="0"/>
              </a:rPr>
              <a:t>Nei primi due articoli recepisce i princìpi della Convenzione ONU e tratta anche radicali modifiche allo stato giuridico degli assistenti per l’autonomia e la comunicazione, con la previsione di un profilo professionale nazionale, mai formulato prima (</a:t>
            </a:r>
            <a:r>
              <a:rPr lang="it-IT" sz="2000" b="1" i="0" u="none" strike="noStrike" dirty="0">
                <a:solidFill>
                  <a:srgbClr val="444444"/>
                </a:solidFill>
                <a:effectLst/>
                <a:latin typeface="Arial" panose="020B0604020202020204" pitchFamily="34" charset="0"/>
                <a:cs typeface="Arial" panose="020B0604020202020204" pitchFamily="34" charset="0"/>
              </a:rPr>
              <a:t>articolo 3</a:t>
            </a:r>
            <a:r>
              <a:rPr lang="it-IT" sz="2000" b="0" i="0" dirty="0">
                <a:solidFill>
                  <a:srgbClr val="444444"/>
                </a:solidFill>
                <a:effectLst/>
                <a:latin typeface="Arial" panose="020B0604020202020204" pitchFamily="34" charset="0"/>
                <a:cs typeface="Arial" panose="020B0604020202020204" pitchFamily="34" charset="0"/>
              </a:rPr>
              <a:t>); </a:t>
            </a:r>
          </a:p>
          <a:p>
            <a:r>
              <a:rPr lang="it-IT" sz="2000" b="0" i="0" dirty="0">
                <a:solidFill>
                  <a:srgbClr val="444444"/>
                </a:solidFill>
                <a:effectLst/>
                <a:latin typeface="Arial" panose="020B0604020202020204" pitchFamily="34" charset="0"/>
                <a:cs typeface="Arial" panose="020B0604020202020204" pitchFamily="34" charset="0"/>
              </a:rPr>
              <a:t>ARTICOLO 4 :“indicatori” per misurare la qualità dell’inclusione scolastica realizzata nelle singole classi e nelle singole scuole.</a:t>
            </a:r>
          </a:p>
          <a:p>
            <a:r>
              <a:rPr lang="it-IT" sz="2000" b="0" i="0" dirty="0">
                <a:solidFill>
                  <a:srgbClr val="444444"/>
                </a:solidFill>
                <a:effectLst/>
                <a:latin typeface="Arial" panose="020B0604020202020204" pitchFamily="34" charset="0"/>
                <a:cs typeface="Arial" panose="020B0604020202020204" pitchFamily="34" charset="0"/>
              </a:rPr>
              <a:t>Gli </a:t>
            </a:r>
            <a:r>
              <a:rPr lang="it-IT" sz="2000" b="1" i="0" u="none" strike="noStrike" dirty="0">
                <a:solidFill>
                  <a:srgbClr val="444444"/>
                </a:solidFill>
                <a:effectLst/>
                <a:latin typeface="Arial" panose="020B0604020202020204" pitchFamily="34" charset="0"/>
                <a:cs typeface="Arial" panose="020B0604020202020204" pitchFamily="34" charset="0"/>
              </a:rPr>
              <a:t>articoli dal 5 al 10</a:t>
            </a:r>
            <a:r>
              <a:rPr lang="it-IT" sz="2000" b="0" i="0" dirty="0">
                <a:solidFill>
                  <a:srgbClr val="444444"/>
                </a:solidFill>
                <a:effectLst/>
                <a:latin typeface="Arial" panose="020B0604020202020204" pitchFamily="34" charset="0"/>
                <a:cs typeface="Arial" panose="020B0604020202020204" pitchFamily="34" charset="0"/>
              </a:rPr>
              <a:t> modificano poi sostanzialmente il processo inclusivo previsto dalla Legge Quadro 104/92, </a:t>
            </a:r>
          </a:p>
          <a:p>
            <a:r>
              <a:rPr lang="it-IT" sz="2000" b="0" i="0" dirty="0">
                <a:solidFill>
                  <a:srgbClr val="444444"/>
                </a:solidFill>
                <a:effectLst/>
                <a:latin typeface="Arial" panose="020B0604020202020204" pitchFamily="34" charset="0"/>
                <a:cs typeface="Arial" panose="020B0604020202020204" pitchFamily="34" charset="0"/>
              </a:rPr>
              <a:t>obbligo </a:t>
            </a:r>
            <a:r>
              <a:rPr lang="it-IT" sz="2000" b="1" i="0" u="none" strike="noStrike" dirty="0">
                <a:solidFill>
                  <a:srgbClr val="444444"/>
                </a:solidFill>
                <a:effectLst/>
                <a:latin typeface="Arial" panose="020B0604020202020204" pitchFamily="34" charset="0"/>
                <a:cs typeface="Arial" panose="020B0604020202020204" pitchFamily="34" charset="0"/>
              </a:rPr>
              <a:t>PAI</a:t>
            </a:r>
            <a:r>
              <a:rPr lang="it-IT" sz="2000" b="0" i="0" dirty="0">
                <a:solidFill>
                  <a:srgbClr val="444444"/>
                </a:solidFill>
                <a:effectLst/>
                <a:latin typeface="Arial" panose="020B0604020202020204" pitchFamily="34" charset="0"/>
                <a:cs typeface="Arial" panose="020B0604020202020204" pitchFamily="34" charset="0"/>
              </a:rPr>
              <a:t>, il Piano per l’Inclusione relativo a ciascuna scuola.</a:t>
            </a:r>
          </a:p>
          <a:p>
            <a:r>
              <a:rPr lang="it-IT" sz="2000" b="1" i="0" u="none" strike="noStrike" dirty="0">
                <a:solidFill>
                  <a:srgbClr val="444444"/>
                </a:solidFill>
                <a:effectLst/>
                <a:latin typeface="Arial" panose="020B0604020202020204" pitchFamily="34" charset="0"/>
                <a:cs typeface="Arial" panose="020B0604020202020204" pitchFamily="34" charset="0"/>
              </a:rPr>
              <a:t>ART.12</a:t>
            </a:r>
            <a:r>
              <a:rPr lang="it-IT" sz="2000" b="0" i="0" dirty="0">
                <a:solidFill>
                  <a:srgbClr val="444444"/>
                </a:solidFill>
                <a:effectLst/>
                <a:latin typeface="Arial" panose="020B0604020202020204" pitchFamily="34" charset="0"/>
                <a:cs typeface="Arial" panose="020B0604020202020204" pitchFamily="34" charset="0"/>
              </a:rPr>
              <a:t> rimodula i </a:t>
            </a:r>
            <a:r>
              <a:rPr lang="it-IT" sz="2000" b="1" i="0" u="none" strike="noStrike" dirty="0">
                <a:solidFill>
                  <a:srgbClr val="444444"/>
                </a:solidFill>
                <a:effectLst/>
                <a:latin typeface="Arial" panose="020B0604020202020204" pitchFamily="34" charset="0"/>
                <a:cs typeface="Arial" panose="020B0604020202020204" pitchFamily="34" charset="0"/>
              </a:rPr>
              <a:t>corsi di specializzazione per il sostegno</a:t>
            </a:r>
            <a:r>
              <a:rPr lang="it-IT" sz="2000" b="0" i="0" dirty="0">
                <a:solidFill>
                  <a:srgbClr val="444444"/>
                </a:solidFill>
                <a:effectLst/>
                <a:latin typeface="Arial" panose="020B0604020202020204" pitchFamily="34" charset="0"/>
                <a:cs typeface="Arial" panose="020B0604020202020204" pitchFamily="34" charset="0"/>
              </a:rPr>
              <a:t> nelle scuole dell’infanzia e primaria, con la previsione di alcuni crediti formativi sulle didattiche inclusive anche per i docenti curricolari;</a:t>
            </a:r>
            <a:br>
              <a:rPr lang="it-IT" sz="2000" dirty="0">
                <a:latin typeface="Arial" panose="020B0604020202020204" pitchFamily="34" charset="0"/>
                <a:cs typeface="Arial" panose="020B0604020202020204" pitchFamily="34" charset="0"/>
              </a:rPr>
            </a:br>
            <a:endParaRPr lang="it-IT" sz="2000" b="1" i="0" u="none" strike="noStrike" dirty="0">
              <a:solidFill>
                <a:srgbClr val="444444"/>
              </a:solidFill>
              <a:effectLst/>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303679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5B58158-1052-4B16-B2A7-933DA0147219}"/>
              </a:ext>
            </a:extLst>
          </p:cNvPr>
          <p:cNvSpPr txBox="1"/>
          <p:nvPr/>
        </p:nvSpPr>
        <p:spPr>
          <a:xfrm>
            <a:off x="1257300" y="469232"/>
            <a:ext cx="10172700" cy="5436267"/>
          </a:xfrm>
          <a:prstGeom prst="rect">
            <a:avLst/>
          </a:prstGeom>
          <a:solidFill>
            <a:schemeClr val="tx2">
              <a:lumMod val="20000"/>
              <a:lumOff val="80000"/>
            </a:schemeClr>
          </a:solidFill>
        </p:spPr>
        <p:txBody>
          <a:bodyPr vert="horz" lIns="91440" tIns="45720" rIns="91440" bIns="45720" rtlCol="0" anchor="b">
            <a:noAutofit/>
          </a:bodyPr>
          <a:lstStyle/>
          <a:p>
            <a:pPr algn="ctr">
              <a:spcAft>
                <a:spcPts val="600"/>
              </a:spcAft>
            </a:pPr>
            <a:r>
              <a:rPr lang="en-US" sz="3200" b="1" dirty="0"/>
              <a:t>TERMINOLOGIA ICIDH (1980) </a:t>
            </a:r>
          </a:p>
          <a:p>
            <a:pPr algn="ctr">
              <a:spcAft>
                <a:spcPts val="600"/>
              </a:spcAft>
            </a:pPr>
            <a:r>
              <a:rPr lang="en-US" sz="2400" b="1" dirty="0"/>
              <a:t>MENOMAZIONE</a:t>
            </a:r>
          </a:p>
          <a:p>
            <a:pPr algn="ctr">
              <a:spcAft>
                <a:spcPts val="600"/>
              </a:spcAft>
            </a:pPr>
            <a:r>
              <a:rPr lang="en-US" sz="2400" dirty="0" err="1"/>
              <a:t>ogni</a:t>
            </a:r>
            <a:r>
              <a:rPr lang="en-US" sz="2400" dirty="0"/>
              <a:t> </a:t>
            </a:r>
            <a:r>
              <a:rPr lang="en-US" sz="2400" dirty="0" err="1"/>
              <a:t>perdita</a:t>
            </a:r>
            <a:r>
              <a:rPr lang="en-US" sz="2400" dirty="0"/>
              <a:t> o </a:t>
            </a:r>
            <a:r>
              <a:rPr lang="en-US" sz="2400" dirty="0" err="1"/>
              <a:t>anormalità</a:t>
            </a:r>
            <a:r>
              <a:rPr lang="en-US" sz="2400" dirty="0"/>
              <a:t> di </a:t>
            </a:r>
            <a:r>
              <a:rPr lang="en-US" sz="2400" dirty="0" err="1"/>
              <a:t>strutture</a:t>
            </a:r>
            <a:r>
              <a:rPr lang="en-US" sz="2400" dirty="0"/>
              <a:t> o </a:t>
            </a:r>
            <a:r>
              <a:rPr lang="en-US" sz="2400" dirty="0" err="1"/>
              <a:t>funzioni</a:t>
            </a:r>
            <a:r>
              <a:rPr lang="en-US" sz="2400" dirty="0"/>
              <a:t> </a:t>
            </a:r>
            <a:r>
              <a:rPr lang="en-US" sz="2400" dirty="0" err="1"/>
              <a:t>psicologiche</a:t>
            </a:r>
            <a:r>
              <a:rPr lang="en-US" sz="2400" dirty="0"/>
              <a:t>, </a:t>
            </a:r>
            <a:r>
              <a:rPr lang="en-US" sz="2400" dirty="0" err="1"/>
              <a:t>fisiologiche</a:t>
            </a:r>
            <a:r>
              <a:rPr lang="en-US" sz="2400" dirty="0"/>
              <a:t> o </a:t>
            </a:r>
            <a:r>
              <a:rPr lang="en-US" sz="2400" dirty="0" err="1"/>
              <a:t>anatomiche</a:t>
            </a:r>
            <a:r>
              <a:rPr lang="en-US" sz="2400" dirty="0"/>
              <a:t> </a:t>
            </a:r>
          </a:p>
          <a:p>
            <a:pPr algn="ctr">
              <a:spcAft>
                <a:spcPts val="600"/>
              </a:spcAft>
            </a:pPr>
            <a:endParaRPr lang="en-US" dirty="0"/>
          </a:p>
          <a:p>
            <a:pPr algn="ctr">
              <a:spcAft>
                <a:spcPts val="600"/>
              </a:spcAft>
            </a:pPr>
            <a:r>
              <a:rPr lang="en-US" sz="2400" b="1" dirty="0"/>
              <a:t>DISABILITÀ</a:t>
            </a:r>
          </a:p>
          <a:p>
            <a:pPr algn="ctr">
              <a:spcAft>
                <a:spcPts val="600"/>
              </a:spcAft>
            </a:pPr>
            <a:r>
              <a:rPr lang="en-US" dirty="0"/>
              <a:t> </a:t>
            </a:r>
            <a:r>
              <a:rPr lang="en-US" sz="2400" dirty="0" err="1"/>
              <a:t>restrizione</a:t>
            </a:r>
            <a:r>
              <a:rPr lang="en-US" sz="2400" dirty="0"/>
              <a:t> o </a:t>
            </a:r>
            <a:r>
              <a:rPr lang="en-US" sz="2400" dirty="0" err="1"/>
              <a:t>perdita</a:t>
            </a:r>
            <a:r>
              <a:rPr lang="en-US" sz="2400" dirty="0"/>
              <a:t> (</a:t>
            </a:r>
            <a:r>
              <a:rPr lang="en-US" sz="2400" dirty="0" err="1"/>
              <a:t>risultante</a:t>
            </a:r>
            <a:r>
              <a:rPr lang="en-US" sz="2400" dirty="0"/>
              <a:t> da una </a:t>
            </a:r>
            <a:r>
              <a:rPr lang="en-US" sz="2400" dirty="0" err="1"/>
              <a:t>menomazione</a:t>
            </a:r>
            <a:r>
              <a:rPr lang="en-US" sz="2400" dirty="0"/>
              <a:t>) di </a:t>
            </a:r>
            <a:r>
              <a:rPr lang="en-US" sz="2400" dirty="0" err="1"/>
              <a:t>abilità</a:t>
            </a:r>
            <a:r>
              <a:rPr lang="en-US" sz="2400" dirty="0"/>
              <a:t> di </a:t>
            </a:r>
            <a:r>
              <a:rPr lang="en-US" sz="2400" dirty="0" err="1"/>
              <a:t>eseguire</a:t>
            </a:r>
            <a:r>
              <a:rPr lang="en-US" sz="2400" dirty="0"/>
              <a:t> </a:t>
            </a:r>
            <a:r>
              <a:rPr lang="en-US" sz="2400" dirty="0" err="1"/>
              <a:t>un’attività</a:t>
            </a:r>
            <a:r>
              <a:rPr lang="en-US" sz="2400" dirty="0"/>
              <a:t> </a:t>
            </a:r>
            <a:r>
              <a:rPr lang="en-US" sz="2400" dirty="0" err="1"/>
              <a:t>nella</a:t>
            </a:r>
            <a:r>
              <a:rPr lang="en-US" sz="2400" dirty="0"/>
              <a:t> </a:t>
            </a:r>
            <a:r>
              <a:rPr lang="en-US" sz="2400" dirty="0" err="1"/>
              <a:t>maniera</a:t>
            </a:r>
            <a:r>
              <a:rPr lang="en-US" sz="2400" dirty="0"/>
              <a:t> </a:t>
            </a:r>
            <a:r>
              <a:rPr lang="en-US" sz="2400" dirty="0" err="1"/>
              <a:t>considerata</a:t>
            </a:r>
            <a:r>
              <a:rPr lang="en-US" sz="2400" dirty="0"/>
              <a:t> </a:t>
            </a:r>
            <a:r>
              <a:rPr lang="en-US" sz="2400" dirty="0" err="1"/>
              <a:t>normale</a:t>
            </a:r>
            <a:r>
              <a:rPr lang="en-US" sz="2400" dirty="0"/>
              <a:t> per un </a:t>
            </a:r>
            <a:r>
              <a:rPr lang="en-US" sz="2400" dirty="0" err="1"/>
              <a:t>essere</a:t>
            </a:r>
            <a:r>
              <a:rPr lang="en-US" sz="2400" dirty="0"/>
              <a:t> </a:t>
            </a:r>
            <a:r>
              <a:rPr lang="en-US" sz="2400" dirty="0" err="1"/>
              <a:t>umano</a:t>
            </a:r>
            <a:r>
              <a:rPr lang="en-US" sz="2400" dirty="0"/>
              <a:t> </a:t>
            </a:r>
          </a:p>
          <a:p>
            <a:pPr algn="ctr">
              <a:spcAft>
                <a:spcPts val="600"/>
              </a:spcAft>
            </a:pPr>
            <a:endParaRPr lang="en-US" dirty="0"/>
          </a:p>
          <a:p>
            <a:pPr algn="ctr">
              <a:spcAft>
                <a:spcPts val="600"/>
              </a:spcAft>
            </a:pPr>
            <a:r>
              <a:rPr lang="en-US" sz="2400" b="1" dirty="0"/>
              <a:t>HANDICAP</a:t>
            </a:r>
          </a:p>
          <a:p>
            <a:pPr algn="ctr">
              <a:spcAft>
                <a:spcPts val="600"/>
              </a:spcAft>
            </a:pPr>
            <a:r>
              <a:rPr lang="en-US" sz="2400" b="1" dirty="0"/>
              <a:t>uno </a:t>
            </a:r>
            <a:r>
              <a:rPr lang="en-US" sz="2400" b="1" dirty="0" err="1"/>
              <a:t>svantaggio</a:t>
            </a:r>
            <a:r>
              <a:rPr lang="en-US" sz="2400" b="1" dirty="0"/>
              <a:t> </a:t>
            </a:r>
            <a:r>
              <a:rPr lang="en-US" sz="2400" b="1" dirty="0" err="1"/>
              <a:t>derivato</a:t>
            </a:r>
            <a:r>
              <a:rPr lang="en-US" sz="2400" b="1" dirty="0"/>
              <a:t>, </a:t>
            </a:r>
            <a:r>
              <a:rPr lang="en-US" sz="2400" b="1" dirty="0" err="1"/>
              <a:t>risultante</a:t>
            </a:r>
            <a:r>
              <a:rPr lang="en-US" sz="2400" b="1" dirty="0"/>
              <a:t> da una </a:t>
            </a:r>
            <a:r>
              <a:rPr lang="en-US" sz="2400" b="1" dirty="0" err="1"/>
              <a:t>menomazione</a:t>
            </a:r>
            <a:r>
              <a:rPr lang="en-US" sz="2400" b="1" dirty="0"/>
              <a:t> o una </a:t>
            </a:r>
            <a:r>
              <a:rPr lang="en-US" sz="2400" b="1" dirty="0" err="1"/>
              <a:t>disabilità</a:t>
            </a:r>
            <a:r>
              <a:rPr lang="en-US" sz="2400" b="1" dirty="0"/>
              <a:t>, </a:t>
            </a:r>
            <a:r>
              <a:rPr lang="en-US" sz="2400" b="1" dirty="0" err="1"/>
              <a:t>che</a:t>
            </a:r>
            <a:r>
              <a:rPr lang="en-US" sz="2400" b="1" dirty="0"/>
              <a:t> </a:t>
            </a:r>
            <a:r>
              <a:rPr lang="en-US" sz="2400" b="1" dirty="0" err="1"/>
              <a:t>limita</a:t>
            </a:r>
            <a:r>
              <a:rPr lang="en-US" sz="2400" b="1" dirty="0"/>
              <a:t> o </a:t>
            </a:r>
            <a:r>
              <a:rPr lang="en-US" sz="2400" b="1" dirty="0" err="1"/>
              <a:t>prevenga</a:t>
            </a:r>
            <a:r>
              <a:rPr lang="en-US" sz="2400" b="1" dirty="0"/>
              <a:t> </a:t>
            </a:r>
            <a:r>
              <a:rPr lang="en-US" sz="2400" b="1" dirty="0" err="1"/>
              <a:t>l’adempimento</a:t>
            </a:r>
            <a:r>
              <a:rPr lang="en-US" sz="2400" b="1" dirty="0"/>
              <a:t> di un </a:t>
            </a:r>
            <a:r>
              <a:rPr lang="en-US" sz="2400" b="1" dirty="0" err="1"/>
              <a:t>ruolo</a:t>
            </a:r>
            <a:r>
              <a:rPr lang="en-US" sz="2400" b="1" dirty="0"/>
              <a:t> </a:t>
            </a:r>
            <a:r>
              <a:rPr lang="en-US" sz="2400" b="1" dirty="0" err="1"/>
              <a:t>che</a:t>
            </a:r>
            <a:r>
              <a:rPr lang="en-US" sz="2400" b="1" dirty="0"/>
              <a:t> è </a:t>
            </a:r>
            <a:r>
              <a:rPr lang="en-US" sz="2400" b="1" dirty="0" err="1"/>
              <a:t>normale</a:t>
            </a:r>
            <a:r>
              <a:rPr lang="en-US" sz="2400" b="1" dirty="0"/>
              <a:t> (rispetto </a:t>
            </a:r>
            <a:r>
              <a:rPr lang="en-US" sz="2400" b="1" dirty="0" err="1"/>
              <a:t>all’età</a:t>
            </a:r>
            <a:r>
              <a:rPr lang="en-US" sz="2400" b="1" dirty="0"/>
              <a:t>, </a:t>
            </a:r>
            <a:r>
              <a:rPr lang="en-US" sz="2400" b="1" dirty="0" err="1"/>
              <a:t>sesso</a:t>
            </a:r>
            <a:r>
              <a:rPr lang="en-US" sz="2400" b="1" dirty="0"/>
              <a:t> e </a:t>
            </a:r>
            <a:r>
              <a:rPr lang="en-US" sz="2400" b="1" dirty="0" err="1"/>
              <a:t>fattori</a:t>
            </a:r>
            <a:r>
              <a:rPr lang="en-US" sz="2400" b="1" dirty="0"/>
              <a:t> </a:t>
            </a:r>
            <a:r>
              <a:rPr lang="en-US" sz="2400" b="1" dirty="0" err="1"/>
              <a:t>sociali</a:t>
            </a:r>
            <a:r>
              <a:rPr lang="en-US" sz="2400" b="1" dirty="0"/>
              <a:t> e </a:t>
            </a:r>
            <a:r>
              <a:rPr lang="en-US" sz="2400" b="1" dirty="0" err="1"/>
              <a:t>culturali</a:t>
            </a:r>
            <a:r>
              <a:rPr lang="en-US" sz="2400" b="1" dirty="0"/>
              <a:t>) per </a:t>
            </a:r>
            <a:r>
              <a:rPr lang="en-US" sz="2400" b="1" dirty="0" err="1"/>
              <a:t>l’individuo</a:t>
            </a:r>
            <a:endParaRPr lang="en-US" sz="2400" b="1" dirty="0"/>
          </a:p>
        </p:txBody>
      </p:sp>
    </p:spTree>
    <p:extLst>
      <p:ext uri="{BB962C8B-B14F-4D97-AF65-F5344CB8AC3E}">
        <p14:creationId xmlns:p14="http://schemas.microsoft.com/office/powerpoint/2010/main" val="417414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3B9406-0D03-4544-9CD3-31783A4D1404}"/>
              </a:ext>
            </a:extLst>
          </p:cNvPr>
          <p:cNvSpPr>
            <a:spLocks noGrp="1"/>
          </p:cNvSpPr>
          <p:nvPr>
            <p:ph type="title"/>
          </p:nvPr>
        </p:nvSpPr>
        <p:spPr>
          <a:solidFill>
            <a:schemeClr val="accent1">
              <a:lumMod val="60000"/>
              <a:lumOff val="40000"/>
            </a:schemeClr>
          </a:solidFill>
        </p:spPr>
        <p:txBody>
          <a:bodyPr/>
          <a:lstStyle/>
          <a:p>
            <a:pPr algn="ctr"/>
            <a:r>
              <a:rPr lang="it-IT" b="1" dirty="0">
                <a:effectLst>
                  <a:outerShdw blurRad="38100" dist="38100" dir="2700000" algn="tl">
                    <a:srgbClr val="000000">
                      <a:alpha val="43137"/>
                    </a:srgbClr>
                  </a:outerShdw>
                </a:effectLst>
              </a:rPr>
              <a:t>CLASSIFICAZIONE DELLE DISABILITA</a:t>
            </a:r>
            <a:r>
              <a:rPr lang="it-IT" b="1" dirty="0"/>
              <a:t>’</a:t>
            </a:r>
          </a:p>
        </p:txBody>
      </p:sp>
      <p:sp>
        <p:nvSpPr>
          <p:cNvPr id="3" name="Segnaposto contenuto 2">
            <a:extLst>
              <a:ext uri="{FF2B5EF4-FFF2-40B4-BE49-F238E27FC236}">
                <a16:creationId xmlns:a16="http://schemas.microsoft.com/office/drawing/2014/main" id="{526AF601-7235-47A8-B0A8-0620A266747C}"/>
              </a:ext>
            </a:extLst>
          </p:cNvPr>
          <p:cNvSpPr>
            <a:spLocks noGrp="1"/>
          </p:cNvSpPr>
          <p:nvPr>
            <p:ph idx="1"/>
          </p:nvPr>
        </p:nvSpPr>
        <p:spPr>
          <a:xfrm>
            <a:off x="838200" y="1825625"/>
            <a:ext cx="5429865" cy="4351338"/>
          </a:xfrm>
          <a:solidFill>
            <a:schemeClr val="accent2"/>
          </a:solidFill>
        </p:spPr>
        <p:txBody>
          <a:bodyPr>
            <a:normAutofit lnSpcReduction="10000"/>
          </a:bodyPr>
          <a:lstStyle/>
          <a:p>
            <a:r>
              <a:rPr lang="it-IT" dirty="0"/>
              <a:t>DISABILITA’ NEL COMPORTAMENTO</a:t>
            </a:r>
          </a:p>
          <a:p>
            <a:r>
              <a:rPr lang="it-IT" dirty="0"/>
              <a:t> DISABILITA’ DI APPRENDIMENTO</a:t>
            </a:r>
          </a:p>
          <a:p>
            <a:r>
              <a:rPr lang="it-IT" dirty="0"/>
              <a:t> DISABILITA’ NELLA COMUNICAZIONE</a:t>
            </a:r>
          </a:p>
          <a:p>
            <a:r>
              <a:rPr lang="it-IT" dirty="0"/>
              <a:t> DISABILITA’ NELLA CURA DI SE’</a:t>
            </a:r>
          </a:p>
          <a:p>
            <a:r>
              <a:rPr lang="it-IT" dirty="0"/>
              <a:t> DISABILITA’ NEL CAMMINARE</a:t>
            </a:r>
          </a:p>
          <a:p>
            <a:r>
              <a:rPr lang="it-IT" dirty="0"/>
              <a:t> DISABILITA’ NELLA ESECUZIONE DI ALTRE ATTIVITA’ DI  VITA QUOTIDIANA</a:t>
            </a:r>
          </a:p>
        </p:txBody>
      </p:sp>
      <p:sp>
        <p:nvSpPr>
          <p:cNvPr id="5" name="CasellaDiTesto 4">
            <a:extLst>
              <a:ext uri="{FF2B5EF4-FFF2-40B4-BE49-F238E27FC236}">
                <a16:creationId xmlns:a16="http://schemas.microsoft.com/office/drawing/2014/main" id="{9C3C7AB8-8B65-E417-833C-5EF6D3A0AC68}"/>
              </a:ext>
            </a:extLst>
          </p:cNvPr>
          <p:cNvSpPr txBox="1"/>
          <p:nvPr/>
        </p:nvSpPr>
        <p:spPr>
          <a:xfrm>
            <a:off x="6474542" y="2521974"/>
            <a:ext cx="5429866" cy="2754600"/>
          </a:xfrm>
          <a:prstGeom prst="rect">
            <a:avLst/>
          </a:prstGeom>
          <a:solidFill>
            <a:schemeClr val="accent2">
              <a:lumMod val="40000"/>
              <a:lumOff val="60000"/>
            </a:schemeClr>
          </a:solidFill>
        </p:spPr>
        <p:txBody>
          <a:bodyPr wrap="square">
            <a:spAutoFit/>
          </a:bodyPr>
          <a:lstStyle/>
          <a:p>
            <a:pPr algn="ctr">
              <a:spcAft>
                <a:spcPts val="600"/>
              </a:spcAft>
            </a:pPr>
            <a:r>
              <a:rPr lang="en-US" sz="2800" b="1" dirty="0"/>
              <a:t>DISABILITÀ</a:t>
            </a:r>
          </a:p>
          <a:p>
            <a:pPr algn="ctr">
              <a:spcAft>
                <a:spcPts val="600"/>
              </a:spcAft>
            </a:pPr>
            <a:r>
              <a:rPr lang="en-US" sz="2800" dirty="0"/>
              <a:t> </a:t>
            </a:r>
            <a:r>
              <a:rPr lang="en-US" sz="2800" dirty="0" err="1"/>
              <a:t>restrizione</a:t>
            </a:r>
            <a:r>
              <a:rPr lang="en-US" sz="2800" dirty="0"/>
              <a:t> o </a:t>
            </a:r>
            <a:r>
              <a:rPr lang="en-US" sz="2800" dirty="0" err="1"/>
              <a:t>perdita</a:t>
            </a:r>
            <a:r>
              <a:rPr lang="en-US" sz="2800" dirty="0"/>
              <a:t> (</a:t>
            </a:r>
            <a:r>
              <a:rPr lang="en-US" sz="2800" dirty="0" err="1"/>
              <a:t>risultante</a:t>
            </a:r>
            <a:r>
              <a:rPr lang="en-US" sz="2800" dirty="0"/>
              <a:t> da </a:t>
            </a:r>
            <a:r>
              <a:rPr lang="en-US" sz="2800" dirty="0" err="1"/>
              <a:t>una</a:t>
            </a:r>
            <a:r>
              <a:rPr lang="en-US" sz="2800" dirty="0"/>
              <a:t> </a:t>
            </a:r>
            <a:r>
              <a:rPr lang="en-US" sz="2800" dirty="0" err="1"/>
              <a:t>menomazione</a:t>
            </a:r>
            <a:r>
              <a:rPr lang="en-US" sz="2800" dirty="0"/>
              <a:t>) di </a:t>
            </a:r>
            <a:r>
              <a:rPr lang="en-US" sz="2800" dirty="0" err="1"/>
              <a:t>abilità</a:t>
            </a:r>
            <a:r>
              <a:rPr lang="en-US" sz="2800" dirty="0"/>
              <a:t> di </a:t>
            </a:r>
            <a:r>
              <a:rPr lang="en-US" sz="2800" dirty="0" err="1"/>
              <a:t>eseguire</a:t>
            </a:r>
            <a:r>
              <a:rPr lang="en-US" sz="2800" dirty="0"/>
              <a:t> </a:t>
            </a:r>
            <a:r>
              <a:rPr lang="en-US" sz="2800" dirty="0" err="1"/>
              <a:t>un’attività</a:t>
            </a:r>
            <a:r>
              <a:rPr lang="en-US" sz="2800" dirty="0"/>
              <a:t> </a:t>
            </a:r>
            <a:r>
              <a:rPr lang="en-US" sz="2800" dirty="0" err="1"/>
              <a:t>nella</a:t>
            </a:r>
            <a:r>
              <a:rPr lang="en-US" sz="2800" dirty="0"/>
              <a:t> </a:t>
            </a:r>
            <a:r>
              <a:rPr lang="en-US" sz="2800" dirty="0" err="1"/>
              <a:t>maniera</a:t>
            </a:r>
            <a:r>
              <a:rPr lang="en-US" sz="2800" dirty="0"/>
              <a:t> </a:t>
            </a:r>
            <a:r>
              <a:rPr lang="en-US" sz="2800" dirty="0" err="1"/>
              <a:t>considerata</a:t>
            </a:r>
            <a:r>
              <a:rPr lang="en-US" sz="2800" dirty="0"/>
              <a:t> </a:t>
            </a:r>
            <a:r>
              <a:rPr lang="en-US" sz="2800" dirty="0" err="1"/>
              <a:t>normale</a:t>
            </a:r>
            <a:r>
              <a:rPr lang="en-US" sz="2800" dirty="0"/>
              <a:t> per un </a:t>
            </a:r>
            <a:r>
              <a:rPr lang="en-US" sz="2800" dirty="0" err="1"/>
              <a:t>essere</a:t>
            </a:r>
            <a:r>
              <a:rPr lang="en-US" sz="2800" dirty="0"/>
              <a:t> </a:t>
            </a:r>
            <a:r>
              <a:rPr lang="en-US" sz="2800" dirty="0" err="1"/>
              <a:t>umano</a:t>
            </a:r>
            <a:r>
              <a:rPr lang="en-US" sz="2800" dirty="0"/>
              <a:t> </a:t>
            </a:r>
            <a:endParaRPr lang="en-US" sz="1800" dirty="0"/>
          </a:p>
        </p:txBody>
      </p:sp>
    </p:spTree>
    <p:extLst>
      <p:ext uri="{BB962C8B-B14F-4D97-AF65-F5344CB8AC3E}">
        <p14:creationId xmlns:p14="http://schemas.microsoft.com/office/powerpoint/2010/main" val="145931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14D5C-A17B-496A-8F3B-6B2C81F60917}"/>
              </a:ext>
            </a:extLst>
          </p:cNvPr>
          <p:cNvSpPr>
            <a:spLocks noGrp="1"/>
          </p:cNvSpPr>
          <p:nvPr>
            <p:ph type="title"/>
          </p:nvPr>
        </p:nvSpPr>
        <p:spPr>
          <a:solidFill>
            <a:schemeClr val="accent3">
              <a:lumMod val="40000"/>
              <a:lumOff val="60000"/>
            </a:schemeClr>
          </a:solidFill>
        </p:spPr>
        <p:txBody>
          <a:bodyPr/>
          <a:lstStyle/>
          <a:p>
            <a:pPr algn="ctr"/>
            <a:r>
              <a:rPr lang="it-IT"/>
              <a:t>Definizione di handicap</a:t>
            </a:r>
            <a:br>
              <a:rPr lang="it-IT"/>
            </a:br>
            <a:r>
              <a:rPr lang="it-IT"/>
              <a:t>      LEGGE 104</a:t>
            </a:r>
            <a:endParaRPr lang="it-IT" dirty="0"/>
          </a:p>
        </p:txBody>
      </p:sp>
      <p:sp>
        <p:nvSpPr>
          <p:cNvPr id="3" name="Segnaposto contenuto 2">
            <a:extLst>
              <a:ext uri="{FF2B5EF4-FFF2-40B4-BE49-F238E27FC236}">
                <a16:creationId xmlns:a16="http://schemas.microsoft.com/office/drawing/2014/main" id="{93ACEDA5-3A05-4282-B9F1-675CF313E7EF}"/>
              </a:ext>
            </a:extLst>
          </p:cNvPr>
          <p:cNvSpPr>
            <a:spLocks noGrp="1"/>
          </p:cNvSpPr>
          <p:nvPr>
            <p:ph idx="1"/>
          </p:nvPr>
        </p:nvSpPr>
        <p:spPr>
          <a:solidFill>
            <a:schemeClr val="accent1">
              <a:lumMod val="60000"/>
              <a:lumOff val="40000"/>
            </a:schemeClr>
          </a:solidFill>
        </p:spPr>
        <p:txBody>
          <a:bodyPr>
            <a:normAutofit/>
          </a:bodyPr>
          <a:lstStyle/>
          <a:p>
            <a:pPr marL="0" indent="0">
              <a:buNone/>
            </a:pPr>
            <a:r>
              <a:rPr lang="it-IT" sz="2000" b="1" dirty="0">
                <a:solidFill>
                  <a:schemeClr val="tx1"/>
                </a:solidFill>
                <a:latin typeface="Arial" panose="020B0604020202020204" pitchFamily="34" charset="0"/>
                <a:cs typeface="Arial" panose="020B0604020202020204" pitchFamily="34" charset="0"/>
              </a:rPr>
              <a:t>E’ persona handicappata chi presenta una MENOMAZIONE FISICA ,PSICHICA O SENSORIALE, stabilizzata o progressiva, CHE E’ CAUSA DI DISABILITÀ MOTORIA, DI APPRENDIMENTO, DI RELAZIONE SOCIALE O DI INTEGRAZIONE LAVORATIVA E TALE DA DETERMINARE UN PROCESSO DI SVANTAGGIO SOCIALE O DI EMARGINAZIONE </a:t>
            </a:r>
          </a:p>
          <a:p>
            <a:r>
              <a:rPr lang="it-IT" sz="2000" b="1" dirty="0">
                <a:solidFill>
                  <a:schemeClr val="tx1"/>
                </a:solidFill>
                <a:latin typeface="Arial" panose="020B0604020202020204" pitchFamily="34" charset="0"/>
                <a:cs typeface="Arial" panose="020B0604020202020204" pitchFamily="34" charset="0"/>
              </a:rPr>
              <a:t>NON NECESSARIAMENTE LE MENOMAZIONI COMPORTANO DISABILITÀ . L’HANDICAP SI EVIDENZIA SOLO QUANDO SI PRETENDONO O SI ATTENDONO LIVELLI DI PRESTAZIONE STANDARD A PRESCINDERE DALLE EFFETTIVE POSSIBILITÀ DELL’INDIVIDUO</a:t>
            </a:r>
          </a:p>
          <a:p>
            <a:r>
              <a:rPr lang="it-IT" sz="2000" b="1" dirty="0">
                <a:solidFill>
                  <a:schemeClr val="tx1"/>
                </a:solidFill>
                <a:latin typeface="Arial" panose="020B0604020202020204" pitchFamily="34" charset="0"/>
                <a:cs typeface="Arial" panose="020B0604020202020204" pitchFamily="34" charset="0"/>
              </a:rPr>
              <a:t> MANCANZA DI RELAZIONE LINEARE TRA MENOMAZIONE DISABILITÀ E HANDICAP</a:t>
            </a:r>
          </a:p>
          <a:p>
            <a:endParaRPr lang="it-IT" dirty="0"/>
          </a:p>
        </p:txBody>
      </p:sp>
    </p:spTree>
    <p:extLst>
      <p:ext uri="{BB962C8B-B14F-4D97-AF65-F5344CB8AC3E}">
        <p14:creationId xmlns:p14="http://schemas.microsoft.com/office/powerpoint/2010/main" val="2926201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27AA29-4EA6-4165-B467-074D031813D3}"/>
              </a:ext>
            </a:extLst>
          </p:cNvPr>
          <p:cNvSpPr>
            <a:spLocks noGrp="1"/>
          </p:cNvSpPr>
          <p:nvPr>
            <p:ph type="title"/>
          </p:nvPr>
        </p:nvSpPr>
        <p:spPr>
          <a:solidFill>
            <a:schemeClr val="accent4">
              <a:lumMod val="60000"/>
              <a:lumOff val="40000"/>
            </a:schemeClr>
          </a:solidFill>
        </p:spPr>
        <p:txBody>
          <a:bodyPr/>
          <a:lstStyle/>
          <a:p>
            <a:pPr algn="ctr"/>
            <a:r>
              <a:rPr lang="it-IT" dirty="0"/>
              <a:t>              DEFINIZIONE DI DISABILITA’</a:t>
            </a:r>
          </a:p>
        </p:txBody>
      </p:sp>
      <p:sp>
        <p:nvSpPr>
          <p:cNvPr id="3" name="Segnaposto contenuto 2">
            <a:extLst>
              <a:ext uri="{FF2B5EF4-FFF2-40B4-BE49-F238E27FC236}">
                <a16:creationId xmlns:a16="http://schemas.microsoft.com/office/drawing/2014/main" id="{7D08B494-8110-4A89-B567-458272A3402F}"/>
              </a:ext>
            </a:extLst>
          </p:cNvPr>
          <p:cNvSpPr>
            <a:spLocks noGrp="1"/>
          </p:cNvSpPr>
          <p:nvPr>
            <p:ph idx="1"/>
          </p:nvPr>
        </p:nvSpPr>
        <p:spPr>
          <a:xfrm>
            <a:off x="838200" y="1683314"/>
            <a:ext cx="10515600" cy="4339550"/>
          </a:xfrm>
          <a:solidFill>
            <a:schemeClr val="tx2">
              <a:lumMod val="25000"/>
              <a:lumOff val="75000"/>
            </a:schemeClr>
          </a:solidFill>
        </p:spPr>
        <p:txBody>
          <a:bodyPr>
            <a:normAutofit fontScale="25000" lnSpcReduction="20000"/>
          </a:bodyPr>
          <a:lstStyle/>
          <a:p>
            <a:pPr>
              <a:lnSpc>
                <a:spcPct val="170000"/>
              </a:lnSpc>
            </a:pPr>
            <a:r>
              <a:rPr lang="it-IT" sz="8600" dirty="0">
                <a:latin typeface="Arial" panose="020B0604020202020204" pitchFamily="34" charset="0"/>
                <a:cs typeface="Arial" panose="020B0604020202020204" pitchFamily="34" charset="0"/>
              </a:rPr>
              <a:t>Secondo l’OMS si intende per disabilità qualsiasi deficit di capacità funzionali (come conseguenza diretta di una menomazione o come reazione psicologica ad una menomazione) , </a:t>
            </a:r>
            <a:r>
              <a:rPr lang="it-IT" sz="8600" b="1" dirty="0">
                <a:latin typeface="Arial" panose="020B0604020202020204" pitchFamily="34" charset="0"/>
                <a:cs typeface="Arial" panose="020B0604020202020204" pitchFamily="34" charset="0"/>
              </a:rPr>
              <a:t>reversibile o irreversibile </a:t>
            </a:r>
            <a:r>
              <a:rPr lang="it-IT" sz="8600" dirty="0">
                <a:latin typeface="Arial" panose="020B0604020202020204" pitchFamily="34" charset="0"/>
                <a:cs typeface="Arial" panose="020B0604020202020204" pitchFamily="34" charset="0"/>
              </a:rPr>
              <a:t>con conseguente restrizione o incapacità a svolgere una attività rispetto a ciò che è considerata la norma, </a:t>
            </a:r>
            <a:r>
              <a:rPr lang="it-IT" sz="8600" b="1" dirty="0">
                <a:latin typeface="Arial" panose="020B0604020202020204" pitchFamily="34" charset="0"/>
                <a:cs typeface="Arial" panose="020B0604020202020204" pitchFamily="34" charset="0"/>
              </a:rPr>
              <a:t>pertanto il soggetto è meno autonomo nello svolgere le attività quotidiane e spesso in condizioni di svantaggio nel partecipare alla vita sociale  </a:t>
            </a:r>
          </a:p>
          <a:p>
            <a:endParaRPr lang="it-IT" sz="3600" b="1" dirty="0">
              <a:latin typeface="Arial" panose="020B0604020202020204" pitchFamily="34" charset="0"/>
              <a:cs typeface="Arial" panose="020B0604020202020204" pitchFamily="34" charset="0"/>
            </a:endParaRPr>
          </a:p>
          <a:p>
            <a:endParaRPr lang="it-IT" b="1" dirty="0"/>
          </a:p>
          <a:p>
            <a:pPr marL="0" indent="0" algn="ctr">
              <a:buNone/>
            </a:pPr>
            <a:r>
              <a:rPr lang="it-IT" sz="11200" b="1" dirty="0">
                <a:latin typeface="Arial" panose="020B0604020202020204" pitchFamily="34" charset="0"/>
                <a:cs typeface="Arial" panose="020B0604020202020204" pitchFamily="34" charset="0"/>
              </a:rPr>
              <a:t>COSA SUCCEDE PER UNA PERSONA CON DISABILITA’ AL VARIARE DEI CONTESTI?</a:t>
            </a:r>
          </a:p>
        </p:txBody>
      </p:sp>
    </p:spTree>
    <p:extLst>
      <p:ext uri="{BB962C8B-B14F-4D97-AF65-F5344CB8AC3E}">
        <p14:creationId xmlns:p14="http://schemas.microsoft.com/office/powerpoint/2010/main" val="3406733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150B4D-4AF4-43D4-9998-E477FDFA23E5}"/>
              </a:ext>
            </a:extLst>
          </p:cNvPr>
          <p:cNvSpPr txBox="1"/>
          <p:nvPr/>
        </p:nvSpPr>
        <p:spPr>
          <a:xfrm>
            <a:off x="2082271" y="1091380"/>
            <a:ext cx="8027457" cy="646331"/>
          </a:xfrm>
          <a:prstGeom prst="rect">
            <a:avLst/>
          </a:prstGeom>
          <a:solidFill>
            <a:schemeClr val="tx2">
              <a:lumMod val="50000"/>
              <a:lumOff val="50000"/>
            </a:schemeClr>
          </a:solidFill>
        </p:spPr>
        <p:txBody>
          <a:bodyPr wrap="square">
            <a:spAutoFit/>
          </a:bodyPr>
          <a:lstStyle/>
          <a:p>
            <a:r>
              <a:rPr lang="it-IT" sz="3600" b="1" dirty="0"/>
              <a:t>PROFILO DI FUNZIONAMENTO</a:t>
            </a:r>
          </a:p>
        </p:txBody>
      </p:sp>
      <p:sp>
        <p:nvSpPr>
          <p:cNvPr id="5" name="CasellaDiTesto 4">
            <a:extLst>
              <a:ext uri="{FF2B5EF4-FFF2-40B4-BE49-F238E27FC236}">
                <a16:creationId xmlns:a16="http://schemas.microsoft.com/office/drawing/2014/main" id="{2CCA0134-5E5E-4993-A891-66D8A61A0934}"/>
              </a:ext>
            </a:extLst>
          </p:cNvPr>
          <p:cNvSpPr txBox="1"/>
          <p:nvPr/>
        </p:nvSpPr>
        <p:spPr>
          <a:xfrm>
            <a:off x="1009650" y="2688030"/>
            <a:ext cx="10172700" cy="1938992"/>
          </a:xfrm>
          <a:prstGeom prst="rect">
            <a:avLst/>
          </a:prstGeom>
          <a:solidFill>
            <a:schemeClr val="accent4"/>
          </a:solidFill>
        </p:spPr>
        <p:txBody>
          <a:bodyPr wrap="square">
            <a:spAutoFit/>
          </a:bodyPr>
          <a:lstStyle/>
          <a:p>
            <a:pPr algn="l"/>
            <a:r>
              <a:rPr lang="it-IT" sz="2400" b="1" i="0" dirty="0">
                <a:effectLst/>
                <a:latin typeface="Arial" panose="020B0604020202020204" pitchFamily="34" charset="0"/>
                <a:cs typeface="Arial" panose="020B0604020202020204" pitchFamily="34" charset="0"/>
              </a:rPr>
              <a:t>NASCE CON IL D.LGS 66/2017, MA ENTRA IN VIGORE SOSTITUENDO  LA DIAGNOSI FUNZIONALE E IL PROFILO DINAMICO A DECORRERE DAL 1° GENNAIO 2019</a:t>
            </a:r>
            <a:r>
              <a:rPr lang="it-IT" sz="2400" b="1" i="0" dirty="0">
                <a:solidFill>
                  <a:srgbClr val="7D7E7F"/>
                </a:solidFill>
                <a:effectLst/>
                <a:latin typeface="Arial" panose="020B0604020202020204" pitchFamily="34" charset="0"/>
                <a:cs typeface="Arial" panose="020B0604020202020204" pitchFamily="34" charset="0"/>
              </a:rPr>
              <a:t>.</a:t>
            </a:r>
          </a:p>
          <a:p>
            <a:pPr algn="l"/>
            <a:endParaRPr lang="it-IT" sz="2400" b="1" i="0" dirty="0">
              <a:solidFill>
                <a:srgbClr val="7D7E7F"/>
              </a:solidFill>
              <a:effectLst/>
              <a:latin typeface="Arial" panose="020B0604020202020204" pitchFamily="34" charset="0"/>
              <a:cs typeface="Arial" panose="020B0604020202020204" pitchFamily="34" charset="0"/>
            </a:endParaRPr>
          </a:p>
          <a:p>
            <a:pPr algn="l"/>
            <a:endParaRPr lang="it-IT" sz="2400" b="1" dirty="0">
              <a:solidFill>
                <a:srgbClr val="7D7E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773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150B4D-4AF4-43D4-9998-E477FDFA23E5}"/>
              </a:ext>
            </a:extLst>
          </p:cNvPr>
          <p:cNvSpPr txBox="1"/>
          <p:nvPr/>
        </p:nvSpPr>
        <p:spPr>
          <a:xfrm>
            <a:off x="2573867" y="-1"/>
            <a:ext cx="8027457" cy="646331"/>
          </a:xfrm>
          <a:prstGeom prst="rect">
            <a:avLst/>
          </a:prstGeom>
          <a:solidFill>
            <a:schemeClr val="tx2">
              <a:lumMod val="50000"/>
              <a:lumOff val="50000"/>
            </a:schemeClr>
          </a:solidFill>
        </p:spPr>
        <p:txBody>
          <a:bodyPr wrap="square">
            <a:spAutoFit/>
          </a:bodyPr>
          <a:lstStyle/>
          <a:p>
            <a:r>
              <a:rPr lang="it-IT" sz="3600" b="1" dirty="0"/>
              <a:t>PROFILO DI FUNZIONAMENTO</a:t>
            </a:r>
          </a:p>
        </p:txBody>
      </p:sp>
      <p:sp>
        <p:nvSpPr>
          <p:cNvPr id="5" name="CasellaDiTesto 4">
            <a:extLst>
              <a:ext uri="{FF2B5EF4-FFF2-40B4-BE49-F238E27FC236}">
                <a16:creationId xmlns:a16="http://schemas.microsoft.com/office/drawing/2014/main" id="{2CCA0134-5E5E-4993-A891-66D8A61A0934}"/>
              </a:ext>
            </a:extLst>
          </p:cNvPr>
          <p:cNvSpPr txBox="1"/>
          <p:nvPr/>
        </p:nvSpPr>
        <p:spPr>
          <a:xfrm>
            <a:off x="1257300" y="829733"/>
            <a:ext cx="10172700" cy="2308324"/>
          </a:xfrm>
          <a:prstGeom prst="rect">
            <a:avLst/>
          </a:prstGeom>
          <a:solidFill>
            <a:schemeClr val="accent4"/>
          </a:solidFill>
        </p:spPr>
        <p:txBody>
          <a:bodyPr wrap="square">
            <a:spAutoFit/>
          </a:bodyPr>
          <a:lstStyle/>
          <a:p>
            <a:pPr algn="l"/>
            <a:r>
              <a:rPr lang="it-IT" sz="2400" b="1" i="0" dirty="0">
                <a:effectLst/>
                <a:latin typeface="Raleway" pitchFamily="2" charset="0"/>
              </a:rPr>
              <a:t>DOCUMENTO DINAMICO  AGGIORNATO  </a:t>
            </a:r>
            <a:r>
              <a:rPr lang="it-IT" sz="2400" b="1" dirty="0">
                <a:latin typeface="Raleway" pitchFamily="2" charset="0"/>
              </a:rPr>
              <a:t>AL </a:t>
            </a:r>
            <a:r>
              <a:rPr lang="it-IT" sz="2400" b="1" i="0" dirty="0">
                <a:effectLst/>
                <a:latin typeface="Raleway" pitchFamily="2" charset="0"/>
              </a:rPr>
              <a:t>PASSAGGIO AL GRADO DI ISTRUZIONE SUCCESSIVO (A PARTIRE DALLA SCUOLA DELL'INFANZIA);</a:t>
            </a:r>
          </a:p>
          <a:p>
            <a:pPr algn="l"/>
            <a:r>
              <a:rPr lang="it-IT" sz="2400" b="1" i="0" dirty="0">
                <a:effectLst/>
                <a:latin typeface="Raleway" pitchFamily="2" charset="0"/>
              </a:rPr>
              <a:t>O AL SOPRAGGIUNGERE DI NUOVE CONDIZIONI DI FUNZIONAMENTO DELL'ALUNNO.</a:t>
            </a:r>
          </a:p>
          <a:p>
            <a:pPr algn="l"/>
            <a:endParaRPr lang="it-IT" sz="2400" b="1" i="0" dirty="0">
              <a:effectLst/>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F1A76178-ADD0-4BFB-B62D-B057CFC35024}"/>
              </a:ext>
            </a:extLst>
          </p:cNvPr>
          <p:cNvSpPr txBox="1"/>
          <p:nvPr/>
        </p:nvSpPr>
        <p:spPr>
          <a:xfrm rot="20980404">
            <a:off x="2459921" y="4335536"/>
            <a:ext cx="8807041" cy="1477328"/>
          </a:xfrm>
          <a:prstGeom prst="rect">
            <a:avLst/>
          </a:prstGeom>
          <a:solidFill>
            <a:schemeClr val="tx2">
              <a:lumMod val="50000"/>
              <a:lumOff val="50000"/>
            </a:schemeClr>
          </a:solidFill>
        </p:spPr>
        <p:txBody>
          <a:bodyPr wrap="square" rtlCol="0">
            <a:spAutoFit/>
          </a:bodyPr>
          <a:lstStyle/>
          <a:p>
            <a:pPr marL="0" indent="0" algn="ctr">
              <a:buNone/>
            </a:pPr>
            <a:r>
              <a:rPr lang="it-IT" b="1" i="0" dirty="0">
                <a:effectLst/>
                <a:latin typeface="Raleway" pitchFamily="2" charset="0"/>
              </a:rPr>
              <a:t>INDICAZIONE DELLE "CONDIZIONI DI FUNZIONAMENTO" DELL'ALUNNO DISABILE;</a:t>
            </a:r>
          </a:p>
          <a:p>
            <a:pPr algn="ctr"/>
            <a:r>
              <a:rPr lang="it-IT" b="1" i="0" dirty="0">
                <a:effectLst/>
                <a:latin typeface="Raleway" pitchFamily="2" charset="0"/>
              </a:rPr>
              <a:t>INDICAZIONE DELLE COMPETENZE PROFESSIONALI NECESSARIE;</a:t>
            </a:r>
          </a:p>
          <a:p>
            <a:pPr algn="ctr"/>
            <a:r>
              <a:rPr lang="it-IT" b="1" i="0" dirty="0">
                <a:effectLst/>
                <a:latin typeface="Raleway" pitchFamily="2" charset="0"/>
              </a:rPr>
              <a:t>ELENCO DELLE MISURE INCLUSIVE PERSONALIZZATE DA METTERE IN ATTO;</a:t>
            </a:r>
          </a:p>
          <a:p>
            <a:pPr algn="ctr"/>
            <a:r>
              <a:rPr lang="it-IT" b="1" i="0" dirty="0">
                <a:effectLst/>
                <a:latin typeface="Raleway" pitchFamily="2" charset="0"/>
              </a:rPr>
              <a:t>RISORSE STRUTTURALI RACCOMANDATE.</a:t>
            </a:r>
          </a:p>
        </p:txBody>
      </p:sp>
    </p:spTree>
    <p:extLst>
      <p:ext uri="{BB962C8B-B14F-4D97-AF65-F5344CB8AC3E}">
        <p14:creationId xmlns:p14="http://schemas.microsoft.com/office/powerpoint/2010/main" val="209426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391B59-3133-44AD-BC31-12A6FF570D5C}"/>
              </a:ext>
            </a:extLst>
          </p:cNvPr>
          <p:cNvSpPr>
            <a:spLocks noGrp="1"/>
          </p:cNvSpPr>
          <p:nvPr>
            <p:ph type="title"/>
          </p:nvPr>
        </p:nvSpPr>
        <p:spPr>
          <a:solidFill>
            <a:schemeClr val="accent4">
              <a:lumMod val="75000"/>
            </a:schemeClr>
          </a:solidFill>
        </p:spPr>
        <p:txBody>
          <a:bodyPr>
            <a:normAutofit/>
          </a:bodyPr>
          <a:lstStyle/>
          <a:p>
            <a:pPr algn="ctr"/>
            <a:r>
              <a:rPr lang="it-IT" dirty="0"/>
              <a:t>PIANO EDUCATIVO INDIVIDUALIZZATO </a:t>
            </a:r>
            <a:r>
              <a:rPr kumimoji="0" lang="it-IT" altLang="it-IT" sz="4800" b="0" i="0" u="none" strike="noStrike" cap="none" normalizeH="0" baseline="-30000" dirty="0">
                <a:ln>
                  <a:noFill/>
                </a:ln>
                <a:solidFill>
                  <a:srgbClr val="004000"/>
                </a:solidFill>
                <a:effectLst/>
                <a:latin typeface="Arial" panose="020B0604020202020204" pitchFamily="34" charset="0"/>
                <a:ea typeface="Arial" panose="020B0604020202020204" pitchFamily="34" charset="0"/>
              </a:rPr>
              <a:t> </a:t>
            </a:r>
            <a:endParaRPr lang="it-IT" dirty="0"/>
          </a:p>
        </p:txBody>
      </p:sp>
      <p:sp>
        <p:nvSpPr>
          <p:cNvPr id="3" name="Segnaposto contenuto 2">
            <a:extLst>
              <a:ext uri="{FF2B5EF4-FFF2-40B4-BE49-F238E27FC236}">
                <a16:creationId xmlns:a16="http://schemas.microsoft.com/office/drawing/2014/main" id="{CE51E604-8FFD-46F3-BC61-9E70E2A3D33C}"/>
              </a:ext>
            </a:extLst>
          </p:cNvPr>
          <p:cNvSpPr>
            <a:spLocks noGrp="1"/>
          </p:cNvSpPr>
          <p:nvPr>
            <p:ph idx="1"/>
          </p:nvPr>
        </p:nvSpPr>
        <p:spPr>
          <a:xfrm>
            <a:off x="1100668" y="2286001"/>
            <a:ext cx="10771516" cy="3369732"/>
          </a:xfrm>
          <a:solidFill>
            <a:schemeClr val="tx2">
              <a:lumMod val="50000"/>
              <a:lumOff val="50000"/>
            </a:schemeClr>
          </a:solidFill>
        </p:spPr>
        <p:txBody>
          <a:bodyPr>
            <a:normAutofit/>
          </a:bodyPr>
          <a:lstStyle/>
          <a:p>
            <a:r>
              <a:rPr lang="it-IT" sz="3200" b="0" i="0" dirty="0">
                <a:solidFill>
                  <a:srgbClr val="4C4C4C"/>
                </a:solidFill>
                <a:effectLst/>
                <a:latin typeface="Arial" panose="020B0604020202020204" pitchFamily="34" charset="0"/>
                <a:cs typeface="Arial" panose="020B0604020202020204" pitchFamily="34" charset="0"/>
              </a:rPr>
              <a:t>LEGGE 104/92 </a:t>
            </a:r>
          </a:p>
          <a:p>
            <a:r>
              <a:rPr lang="it-IT" sz="3200" b="0" i="0" dirty="0">
                <a:solidFill>
                  <a:srgbClr val="4C4C4C"/>
                </a:solidFill>
                <a:effectLst/>
                <a:latin typeface="Arial" panose="020B0604020202020204" pitchFamily="34" charset="0"/>
                <a:cs typeface="Arial" panose="020B0604020202020204" pitchFamily="34" charset="0"/>
              </a:rPr>
              <a:t> circolare regionale 11SAP/95, atto di indirizzo delle modalità organizzative e operative di applicazione, </a:t>
            </a:r>
          </a:p>
          <a:p>
            <a:r>
              <a:rPr lang="it-IT" sz="3200" b="0" i="0" dirty="0">
                <a:solidFill>
                  <a:srgbClr val="4C4C4C"/>
                </a:solidFill>
                <a:effectLst/>
                <a:latin typeface="Arial" panose="020B0604020202020204" pitchFamily="34" charset="0"/>
                <a:cs typeface="Arial" panose="020B0604020202020204" pitchFamily="34" charset="0"/>
              </a:rPr>
              <a:t>DGR 34/2010 </a:t>
            </a:r>
          </a:p>
          <a:p>
            <a:r>
              <a:rPr lang="it-IT" sz="3200" dirty="0">
                <a:solidFill>
                  <a:srgbClr val="4C4C4C"/>
                </a:solidFill>
                <a:latin typeface="Arial" panose="020B0604020202020204" pitchFamily="34" charset="0"/>
                <a:cs typeface="Arial" panose="020B0604020202020204" pitchFamily="34" charset="0"/>
              </a:rPr>
              <a:t>DECRETO 66 /2017</a:t>
            </a:r>
          </a:p>
          <a:p>
            <a:r>
              <a:rPr lang="it-IT" sz="3200" dirty="0">
                <a:solidFill>
                  <a:srgbClr val="4C4C4C"/>
                </a:solidFill>
                <a:latin typeface="Arial" panose="020B0604020202020204" pitchFamily="34" charset="0"/>
                <a:cs typeface="Arial" panose="020B0604020202020204" pitchFamily="34" charset="0"/>
              </a:rPr>
              <a:t>Decreto  interministeriale 182/2020 e n 153/2023</a:t>
            </a:r>
            <a:endParaRPr lang="it-IT" sz="3200"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101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2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Arc 2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Oval 2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ttangolo 1"/>
          <p:cNvSpPr/>
          <p:nvPr/>
        </p:nvSpPr>
        <p:spPr>
          <a:xfrm>
            <a:off x="4873650" y="1564229"/>
            <a:ext cx="6529404" cy="4936187"/>
          </a:xfrm>
          <a:prstGeom prst="rect">
            <a:avLst/>
          </a:prstGeom>
          <a:solidFill>
            <a:schemeClr val="accent1">
              <a:lumMod val="60000"/>
              <a:lumOff val="40000"/>
            </a:schemeClr>
          </a:solidFill>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DIFFICOLTÀ O DISTURBO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lang="en-US" sz="2000" b="1" dirty="0" err="1">
                <a:solidFill>
                  <a:prstClr val="black"/>
                </a:solidFill>
                <a:latin typeface="Calibri" panose="020F0502020204030204"/>
              </a:rPr>
              <a:t>Dalle</a:t>
            </a:r>
            <a:r>
              <a:rPr lang="en-US" sz="2000" b="1" dirty="0">
                <a:solidFill>
                  <a:prstClr val="black"/>
                </a:solidFill>
                <a:latin typeface="Calibri" panose="020F0502020204030204"/>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Linee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guida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difficoltà</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possono</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essere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superate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disturbo</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con base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costituzionale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resistente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ai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trattamenti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dei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docenti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persistenti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nel</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tempo.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Questa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distinzione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è di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notevole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impatto</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per la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scuola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presuppone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conoscenze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fini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sul</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campo e la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messa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atto</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precoce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tempestiva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interventi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supporto</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Si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condivide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con la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locuzione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individuazione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precoce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si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intende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quindi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l’individuazione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dei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prstClr val="black"/>
                </a:solidFill>
                <a:effectLst/>
                <a:uLnTx/>
                <a:uFillTx/>
                <a:latin typeface="Calibri" panose="020F0502020204030204"/>
                <a:ea typeface="+mn-ea"/>
                <a:cs typeface="+mn-cs"/>
              </a:rPr>
              <a:t>soggetti</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2000" b="1" i="1" u="none" strike="noStrike" kern="1200" cap="none" spc="0" normalizeH="0" baseline="0" noProof="0" dirty="0" err="1">
                <a:ln>
                  <a:noFill/>
                </a:ln>
                <a:solidFill>
                  <a:prstClr val="black"/>
                </a:solidFill>
                <a:effectLst/>
                <a:uLnTx/>
                <a:uFillTx/>
                <a:latin typeface="Calibri" panose="020F0502020204030204"/>
                <a:ea typeface="+mn-ea"/>
                <a:cs typeface="+mn-cs"/>
              </a:rPr>
              <a:t>rischio</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di DSA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B2CEADB-66B4-4F68-8350-90D1712F85E1}"/>
              </a:ext>
            </a:extLst>
          </p:cNvPr>
          <p:cNvSpPr txBox="1"/>
          <p:nvPr/>
        </p:nvSpPr>
        <p:spPr>
          <a:xfrm>
            <a:off x="1528010" y="381000"/>
            <a:ext cx="9901989" cy="2492990"/>
          </a:xfrm>
          <a:prstGeom prst="rect">
            <a:avLst/>
          </a:prstGeom>
          <a:solidFill>
            <a:schemeClr val="accent4"/>
          </a:solidFill>
        </p:spPr>
        <p:txBody>
          <a:bodyPr wrap="square">
            <a:spAutoFit/>
          </a:bodyPr>
          <a:lstStyle/>
          <a:p>
            <a:r>
              <a:rPr lang="it-IT" sz="2400" b="1" dirty="0"/>
              <a:t>INTERNATIONAL CLASSIFICATION OF FUNCTIONING , DISABILITY AND HEALTH (ICF) 1999 </a:t>
            </a:r>
          </a:p>
          <a:p>
            <a:endParaRPr lang="it-IT" sz="2400" b="1" dirty="0"/>
          </a:p>
          <a:p>
            <a:r>
              <a:rPr lang="it-IT" sz="2400" b="1" dirty="0"/>
              <a:t>DISABILITA’ E HANDICAP  VS ATTIVITA’ SVOLTE E LIVELLI DI PARTECIPAZIONE</a:t>
            </a:r>
          </a:p>
          <a:p>
            <a:endParaRPr lang="it-IT" dirty="0"/>
          </a:p>
          <a:p>
            <a:endParaRPr lang="it-IT" dirty="0"/>
          </a:p>
        </p:txBody>
      </p:sp>
      <p:sp>
        <p:nvSpPr>
          <p:cNvPr id="4" name="CasellaDiTesto 3">
            <a:extLst>
              <a:ext uri="{FF2B5EF4-FFF2-40B4-BE49-F238E27FC236}">
                <a16:creationId xmlns:a16="http://schemas.microsoft.com/office/drawing/2014/main" id="{7D9F293F-30E5-42A3-BC76-829D0D6F5F44}"/>
              </a:ext>
            </a:extLst>
          </p:cNvPr>
          <p:cNvSpPr txBox="1"/>
          <p:nvPr/>
        </p:nvSpPr>
        <p:spPr>
          <a:xfrm rot="20707010">
            <a:off x="724175" y="3697219"/>
            <a:ext cx="10725907" cy="1015663"/>
          </a:xfrm>
          <a:prstGeom prst="rect">
            <a:avLst/>
          </a:prstGeom>
          <a:solidFill>
            <a:schemeClr val="tx2">
              <a:lumMod val="25000"/>
              <a:lumOff val="75000"/>
            </a:schemeClr>
          </a:solidFill>
        </p:spPr>
        <p:txBody>
          <a:bodyPr wrap="square">
            <a:spAutoFit/>
          </a:bodyPr>
          <a:lstStyle/>
          <a:p>
            <a:pPr algn="ctr"/>
            <a:r>
              <a:rPr lang="it-IT" sz="6000" b="1" dirty="0">
                <a:latin typeface="Arial" panose="020B0604020202020204" pitchFamily="34" charset="0"/>
                <a:cs typeface="Arial" panose="020B0604020202020204" pitchFamily="34" charset="0"/>
              </a:rPr>
              <a:t>ICD 9   ICD 10 ICF</a:t>
            </a:r>
          </a:p>
        </p:txBody>
      </p:sp>
      <p:sp>
        <p:nvSpPr>
          <p:cNvPr id="5" name="CasellaDiTesto 4">
            <a:extLst>
              <a:ext uri="{FF2B5EF4-FFF2-40B4-BE49-F238E27FC236}">
                <a16:creationId xmlns:a16="http://schemas.microsoft.com/office/drawing/2014/main" id="{8DF2DD9C-5F21-43F9-9EE1-40CFE4E7A8E4}"/>
              </a:ext>
            </a:extLst>
          </p:cNvPr>
          <p:cNvSpPr txBox="1"/>
          <p:nvPr/>
        </p:nvSpPr>
        <p:spPr>
          <a:xfrm rot="20707010">
            <a:off x="1207817" y="4789431"/>
            <a:ext cx="10725907" cy="1015663"/>
          </a:xfrm>
          <a:prstGeom prst="rect">
            <a:avLst/>
          </a:prstGeom>
          <a:solidFill>
            <a:schemeClr val="tx2">
              <a:lumMod val="25000"/>
              <a:lumOff val="75000"/>
            </a:schemeClr>
          </a:solidFill>
        </p:spPr>
        <p:txBody>
          <a:bodyPr wrap="square">
            <a:spAutoFit/>
          </a:bodyPr>
          <a:lstStyle/>
          <a:p>
            <a:pPr algn="ctr"/>
            <a:r>
              <a:rPr lang="it-IT" sz="6000" b="1" dirty="0">
                <a:latin typeface="Arial" panose="020B0604020202020204" pitchFamily="34" charset="0"/>
                <a:cs typeface="Arial" panose="020B0604020202020204" pitchFamily="34" charset="0"/>
              </a:rPr>
              <a:t>   F70,F71,F84,…….</a:t>
            </a:r>
          </a:p>
        </p:txBody>
      </p:sp>
    </p:spTree>
    <p:extLst>
      <p:ext uri="{BB962C8B-B14F-4D97-AF65-F5344CB8AC3E}">
        <p14:creationId xmlns:p14="http://schemas.microsoft.com/office/powerpoint/2010/main" val="2307804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20958193">
            <a:off x="341040" y="715957"/>
            <a:ext cx="5868060" cy="1249671"/>
          </a:xfr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it-IT" sz="2800" i="1" dirty="0">
                <a:solidFill>
                  <a:schemeClr val="tx1"/>
                </a:solidFill>
                <a:latin typeface="Arial" pitchFamily="34" charset="0"/>
                <a:cs typeface="Arial" pitchFamily="34" charset="0"/>
              </a:rPr>
              <a:t>L</a:t>
            </a:r>
            <a:r>
              <a:rPr lang="it-IT" altLang="it-IT" sz="2800" i="1" dirty="0">
                <a:solidFill>
                  <a:schemeClr val="tx1"/>
                </a:solidFill>
                <a:latin typeface="Arial" pitchFamily="34" charset="0"/>
                <a:cs typeface="Arial" pitchFamily="34" charset="0"/>
              </a:rPr>
              <a:t>’</a:t>
            </a:r>
            <a:r>
              <a:rPr lang="it-IT" sz="2800" i="1" dirty="0">
                <a:solidFill>
                  <a:schemeClr val="tx1"/>
                </a:solidFill>
                <a:latin typeface="Arial" pitchFamily="34" charset="0"/>
                <a:cs typeface="Arial" pitchFamily="34" charset="0"/>
              </a:rPr>
              <a:t>ICF </a:t>
            </a:r>
            <a:r>
              <a:rPr lang="it-IT" sz="2800" dirty="0">
                <a:solidFill>
                  <a:schemeClr val="tx1"/>
                </a:solidFill>
                <a:latin typeface="Arial" pitchFamily="34" charset="0"/>
                <a:cs typeface="Arial" pitchFamily="34" charset="0"/>
              </a:rPr>
              <a:t>NON CLASSIFICA LE PERSONE</a:t>
            </a:r>
            <a:br>
              <a:rPr lang="it-IT" sz="2800" dirty="0">
                <a:latin typeface="Arial" pitchFamily="34" charset="0"/>
                <a:cs typeface="Arial" pitchFamily="34" charset="0"/>
              </a:rPr>
            </a:br>
            <a:endParaRPr lang="it-IT" sz="2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023360" y="1798233"/>
            <a:ext cx="7437120" cy="491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220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8F74F-24CF-4418-ACCF-D39A8CD0CD45}"/>
              </a:ext>
            </a:extLst>
          </p:cNvPr>
          <p:cNvSpPr>
            <a:spLocks noGrp="1"/>
          </p:cNvSpPr>
          <p:nvPr>
            <p:ph type="title"/>
          </p:nvPr>
        </p:nvSpPr>
        <p:spPr>
          <a:xfrm>
            <a:off x="147483" y="0"/>
            <a:ext cx="11931445" cy="2025907"/>
          </a:xfrm>
          <a:solidFill>
            <a:schemeClr val="tx2">
              <a:lumMod val="25000"/>
              <a:lumOff val="75000"/>
            </a:schemeClr>
          </a:solidFill>
        </p:spPr>
        <p:txBody>
          <a:bodyPr>
            <a:normAutofit/>
          </a:bodyPr>
          <a:lstStyle/>
          <a:p>
            <a:pPr algn="ctr"/>
            <a:r>
              <a:rPr lang="en-US" dirty="0"/>
              <a:t>International Classification of Functioning, Disability and Health (ICF). </a:t>
            </a:r>
            <a:endParaRPr lang="it-IT" dirty="0"/>
          </a:p>
        </p:txBody>
      </p:sp>
      <p:sp>
        <p:nvSpPr>
          <p:cNvPr id="3" name="Rettangolo 2">
            <a:extLst>
              <a:ext uri="{FF2B5EF4-FFF2-40B4-BE49-F238E27FC236}">
                <a16:creationId xmlns:a16="http://schemas.microsoft.com/office/drawing/2014/main" id="{B21D46FF-3D86-4049-B297-634E2F482AD0}"/>
              </a:ext>
            </a:extLst>
          </p:cNvPr>
          <p:cNvSpPr/>
          <p:nvPr/>
        </p:nvSpPr>
        <p:spPr>
          <a:xfrm>
            <a:off x="0" y="2025907"/>
            <a:ext cx="11558588" cy="4832093"/>
          </a:xfrm>
          <a:prstGeom prst="rect">
            <a:avLst/>
          </a:prstGeom>
        </p:spPr>
        <p:txBody>
          <a:bodyPr wrap="square">
            <a:spAutoFit/>
          </a:bodyPr>
          <a:lstStyle/>
          <a:p>
            <a:r>
              <a:rPr lang="it-IT" sz="2800" b="1" dirty="0">
                <a:latin typeface="Arial" panose="020B0604020202020204" pitchFamily="34" charset="0"/>
                <a:cs typeface="Arial" panose="020B0604020202020204" pitchFamily="34" charset="0"/>
              </a:rPr>
              <a:t>Le funzioni corporee </a:t>
            </a:r>
            <a:r>
              <a:rPr lang="it-IT" sz="2800" dirty="0">
                <a:latin typeface="Arial" panose="020B0604020202020204" pitchFamily="34" charset="0"/>
                <a:cs typeface="Arial" panose="020B0604020202020204" pitchFamily="34" charset="0"/>
              </a:rPr>
              <a:t>sono le funzioni fisiologiche dei sistemi corporei, incluse le funzioni psicologiche.  </a:t>
            </a:r>
          </a:p>
          <a:p>
            <a:r>
              <a:rPr lang="it-IT" sz="2800" b="1" dirty="0">
                <a:latin typeface="Arial" panose="020B0604020202020204" pitchFamily="34" charset="0"/>
                <a:cs typeface="Arial" panose="020B0604020202020204" pitchFamily="34" charset="0"/>
              </a:rPr>
              <a:t>Le strutture corporee</a:t>
            </a:r>
            <a:r>
              <a:rPr lang="it-IT" sz="2800" dirty="0">
                <a:latin typeface="Arial" panose="020B0604020202020204" pitchFamily="34" charset="0"/>
                <a:cs typeface="Arial" panose="020B0604020202020204" pitchFamily="34" charset="0"/>
              </a:rPr>
              <a:t> sono parti anatomiche del corpo come organi, arti e loro componenti.  </a:t>
            </a:r>
          </a:p>
          <a:p>
            <a:r>
              <a:rPr lang="it-IT" sz="2800" b="1" dirty="0">
                <a:latin typeface="Arial" panose="020B0604020202020204" pitchFamily="34" charset="0"/>
                <a:cs typeface="Arial" panose="020B0604020202020204" pitchFamily="34" charset="0"/>
              </a:rPr>
              <a:t>Attività</a:t>
            </a:r>
            <a:r>
              <a:rPr lang="it-IT" sz="2800" dirty="0">
                <a:latin typeface="Arial" panose="020B0604020202020204" pitchFamily="34" charset="0"/>
                <a:cs typeface="Arial" panose="020B0604020202020204" pitchFamily="34" charset="0"/>
              </a:rPr>
              <a:t> è l’esecuzione di un compito o di un’azione da parte di un individuo. </a:t>
            </a:r>
          </a:p>
          <a:p>
            <a:r>
              <a:rPr lang="it-IT" sz="2800" b="1" dirty="0">
                <a:latin typeface="Arial" panose="020B0604020202020204" pitchFamily="34" charset="0"/>
                <a:cs typeface="Arial" panose="020B0604020202020204" pitchFamily="34" charset="0"/>
              </a:rPr>
              <a:t>Partecipazione</a:t>
            </a:r>
            <a:r>
              <a:rPr lang="it-IT" sz="2800" dirty="0">
                <a:latin typeface="Arial" panose="020B0604020202020204" pitchFamily="34" charset="0"/>
                <a:cs typeface="Arial" panose="020B0604020202020204" pitchFamily="34" charset="0"/>
              </a:rPr>
              <a:t> è il coinvolgimento di un individuo in una situazione di vita.  </a:t>
            </a:r>
          </a:p>
          <a:p>
            <a:r>
              <a:rPr lang="it-IT" sz="2800" b="1" dirty="0">
                <a:latin typeface="Arial" panose="020B0604020202020204" pitchFamily="34" charset="0"/>
                <a:cs typeface="Arial" panose="020B0604020202020204" pitchFamily="34" charset="0"/>
              </a:rPr>
              <a:t>I fattori ambientali  </a:t>
            </a:r>
            <a:r>
              <a:rPr lang="it-IT" sz="2800" dirty="0">
                <a:latin typeface="Arial" panose="020B0604020202020204" pitchFamily="34" charset="0"/>
                <a:cs typeface="Arial" panose="020B0604020202020204" pitchFamily="34" charset="0"/>
              </a:rPr>
              <a:t>sono caratteristiche del mondo fisico, sociale e degli atteggiamenti, che possono avere impatto sulle prestazioni di un individuo in un determinato contesto</a:t>
            </a:r>
          </a:p>
        </p:txBody>
      </p:sp>
    </p:spTree>
    <p:extLst>
      <p:ext uri="{BB962C8B-B14F-4D97-AF65-F5344CB8AC3E}">
        <p14:creationId xmlns:p14="http://schemas.microsoft.com/office/powerpoint/2010/main" val="1542756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1177" y="404664"/>
            <a:ext cx="11228035" cy="745152"/>
          </a:xfrm>
        </p:spPr>
        <p:style>
          <a:lnRef idx="1">
            <a:schemeClr val="accent1"/>
          </a:lnRef>
          <a:fillRef idx="2">
            <a:schemeClr val="accent1"/>
          </a:fillRef>
          <a:effectRef idx="1">
            <a:schemeClr val="accent1"/>
          </a:effectRef>
          <a:fontRef idx="minor">
            <a:schemeClr val="dk1"/>
          </a:fontRef>
        </p:style>
        <p:txBody>
          <a:bodyPr/>
          <a:lstStyle/>
          <a:p>
            <a:pPr algn="ctr"/>
            <a:r>
              <a:rPr lang="it-IT" b="1" dirty="0"/>
              <a:t>ADHD</a:t>
            </a:r>
          </a:p>
        </p:txBody>
      </p:sp>
      <p:sp>
        <p:nvSpPr>
          <p:cNvPr id="3" name="Segnaposto contenuto 2"/>
          <p:cNvSpPr>
            <a:spLocks noGrp="1"/>
          </p:cNvSpPr>
          <p:nvPr>
            <p:ph idx="1"/>
          </p:nvPr>
        </p:nvSpPr>
        <p:spPr>
          <a:xfrm>
            <a:off x="541177" y="1412776"/>
            <a:ext cx="11228036" cy="5256584"/>
          </a:xfrm>
          <a:solidFill>
            <a:schemeClr val="accent2">
              <a:lumMod val="40000"/>
              <a:lumOff val="60000"/>
            </a:schemeClr>
          </a:solidFill>
        </p:spPr>
        <p:txBody>
          <a:bodyPr>
            <a:noAutofit/>
          </a:bodyPr>
          <a:lstStyle/>
          <a:p>
            <a:pPr marL="68580" indent="0" algn="just">
              <a:lnSpc>
                <a:spcPct val="150000"/>
              </a:lnSpc>
              <a:buNone/>
            </a:pPr>
            <a:r>
              <a:rPr lang="it-IT" sz="2000" b="1" dirty="0"/>
              <a:t>IN COMORBILITÀ CON UNO O PIÙ DISTURBI DELL’ETÀ EVOLUTIVA:</a:t>
            </a:r>
          </a:p>
          <a:p>
            <a:pPr algn="just">
              <a:lnSpc>
                <a:spcPct val="150000"/>
              </a:lnSpc>
            </a:pPr>
            <a:r>
              <a:rPr lang="it-IT" sz="2000" dirty="0"/>
              <a:t>disturbo della condotta.</a:t>
            </a:r>
          </a:p>
          <a:p>
            <a:pPr algn="just">
              <a:lnSpc>
                <a:spcPct val="150000"/>
              </a:lnSpc>
            </a:pPr>
            <a:r>
              <a:rPr lang="it-IT" sz="2000" dirty="0"/>
              <a:t>DSA</a:t>
            </a:r>
          </a:p>
          <a:p>
            <a:pPr algn="just">
              <a:lnSpc>
                <a:spcPct val="150000"/>
              </a:lnSpc>
            </a:pPr>
            <a:r>
              <a:rPr lang="it-IT" sz="2000" dirty="0"/>
              <a:t>disturbo oppositivo provocatorio.</a:t>
            </a:r>
          </a:p>
          <a:p>
            <a:pPr algn="just">
              <a:lnSpc>
                <a:spcPct val="150000"/>
              </a:lnSpc>
            </a:pPr>
            <a:r>
              <a:rPr lang="it-IT" sz="2000" dirty="0"/>
              <a:t> disturbo d’ansia</a:t>
            </a:r>
          </a:p>
          <a:p>
            <a:pPr algn="just">
              <a:lnSpc>
                <a:spcPct val="150000"/>
              </a:lnSpc>
            </a:pPr>
            <a:r>
              <a:rPr lang="it-IT" sz="2000" dirty="0"/>
              <a:t> disturbo dell’umore</a:t>
            </a:r>
          </a:p>
          <a:p>
            <a:pPr marL="0" indent="0" algn="just">
              <a:lnSpc>
                <a:spcPct val="150000"/>
              </a:lnSpc>
              <a:buNone/>
            </a:pPr>
            <a:r>
              <a:rPr lang="it-IT" sz="2000" b="1" dirty="0"/>
              <a:t>CON DIFFICOLTÀ DI PIANIFICAZIONE, DI APPRENDIMENTO E DI SOCIALIZZAZIONE CON I COETANEI.</a:t>
            </a:r>
          </a:p>
          <a:p>
            <a:pPr marL="0" indent="0" algn="just">
              <a:lnSpc>
                <a:spcPct val="150000"/>
              </a:lnSpc>
              <a:buNone/>
            </a:pPr>
            <a:endParaRPr lang="it-IT" sz="2000" dirty="0"/>
          </a:p>
        </p:txBody>
      </p:sp>
    </p:spTree>
    <p:extLst>
      <p:ext uri="{BB962C8B-B14F-4D97-AF65-F5344CB8AC3E}">
        <p14:creationId xmlns:p14="http://schemas.microsoft.com/office/powerpoint/2010/main" val="15041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down)">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ipe(down)">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ipe(down)">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wipe(down)">
                                      <p:cBhvr>
                                        <p:cTn id="6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2531" y="816637"/>
            <a:ext cx="8136904" cy="947192"/>
          </a:xfr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it-IT" b="1" dirty="0">
                <a:solidFill>
                  <a:schemeClr val="tx1"/>
                </a:solidFill>
              </a:rPr>
              <a:t>FIL, QXX </a:t>
            </a:r>
          </a:p>
        </p:txBody>
      </p:sp>
      <p:sp>
        <p:nvSpPr>
          <p:cNvPr id="3" name="Segnaposto contenuto 2"/>
          <p:cNvSpPr>
            <a:spLocks noGrp="1"/>
          </p:cNvSpPr>
          <p:nvPr>
            <p:ph idx="1"/>
          </p:nvPr>
        </p:nvSpPr>
        <p:spPr>
          <a:xfrm>
            <a:off x="955040" y="2316480"/>
            <a:ext cx="4914818" cy="3724884"/>
          </a:xfrm>
          <a:solidFill>
            <a:schemeClr val="accent1">
              <a:lumMod val="40000"/>
              <a:lumOff val="60000"/>
            </a:schemeClr>
          </a:solidFill>
        </p:spPr>
        <p:txBody>
          <a:bodyPr>
            <a:noAutofit/>
          </a:bodyPr>
          <a:lstStyle/>
          <a:p>
            <a:pPr marL="0" indent="0" algn="ctr">
              <a:lnSpc>
                <a:spcPct val="150000"/>
              </a:lnSpc>
              <a:buNone/>
            </a:pPr>
            <a:r>
              <a:rPr lang="it-IT" sz="4000" dirty="0">
                <a:latin typeface="Arial" panose="020B0604020202020204" pitchFamily="34" charset="0"/>
                <a:cs typeface="Arial" panose="020B0604020202020204" pitchFamily="34" charset="0"/>
              </a:rPr>
              <a:t>spesso in comorbilità con altri disturbi.</a:t>
            </a:r>
          </a:p>
        </p:txBody>
      </p:sp>
    </p:spTree>
    <p:extLst>
      <p:ext uri="{BB962C8B-B14F-4D97-AF65-F5344CB8AC3E}">
        <p14:creationId xmlns:p14="http://schemas.microsoft.com/office/powerpoint/2010/main" val="29808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81422" y="280618"/>
            <a:ext cx="10606126" cy="2376265"/>
          </a:xfr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nSpc>
                <a:spcPct val="150000"/>
              </a:lnSpc>
            </a:pPr>
            <a:r>
              <a:rPr lang="it-IT" sz="3200" b="1" i="1" dirty="0"/>
              <a:t>BISOGNI EDUCATIVI SPECIALI </a:t>
            </a:r>
            <a:br>
              <a:rPr lang="it-IT" sz="3200" b="1" i="1" dirty="0"/>
            </a:br>
            <a:r>
              <a:rPr lang="it-IT" sz="3200" b="1" i="1" dirty="0"/>
              <a:t>INCLUSIONE</a:t>
            </a:r>
            <a:br>
              <a:rPr lang="it-IT" sz="3200" b="1" i="1" dirty="0"/>
            </a:br>
            <a:r>
              <a:rPr lang="it-IT" sz="3200" b="1" i="1" dirty="0"/>
              <a:t>DINAMICHE INTERCULTURALI</a:t>
            </a:r>
          </a:p>
        </p:txBody>
      </p:sp>
      <p:sp>
        <p:nvSpPr>
          <p:cNvPr id="5" name="Sottotitolo 4">
            <a:extLst>
              <a:ext uri="{FF2B5EF4-FFF2-40B4-BE49-F238E27FC236}">
                <a16:creationId xmlns:a16="http://schemas.microsoft.com/office/drawing/2014/main" id="{9F5E5708-D87D-023A-2288-A77DF0A8DC10}"/>
              </a:ext>
            </a:extLst>
          </p:cNvPr>
          <p:cNvSpPr>
            <a:spLocks noGrp="1"/>
          </p:cNvSpPr>
          <p:nvPr>
            <p:ph type="subTitle" idx="1"/>
          </p:nvPr>
        </p:nvSpPr>
        <p:spPr>
          <a:solidFill>
            <a:schemeClr val="accent2">
              <a:lumMod val="40000"/>
              <a:lumOff val="60000"/>
            </a:schemeClr>
          </a:solidFill>
        </p:spPr>
        <p:txBody>
          <a:bodyPr/>
          <a:lstStyle/>
          <a:p>
            <a:r>
              <a:rPr lang="it-IT" b="1" dirty="0"/>
              <a:t>ALUNNI STRANIERI </a:t>
            </a:r>
          </a:p>
          <a:p>
            <a:r>
              <a:rPr lang="it-IT" b="1" dirty="0"/>
              <a:t>STRANIERI DI SECONDA GENERAZIONE</a:t>
            </a:r>
          </a:p>
          <a:p>
            <a:r>
              <a:rPr lang="it-IT" b="1" dirty="0"/>
              <a:t>NAI </a:t>
            </a:r>
          </a:p>
        </p:txBody>
      </p:sp>
    </p:spTree>
    <p:extLst>
      <p:ext uri="{BB962C8B-B14F-4D97-AF65-F5344CB8AC3E}">
        <p14:creationId xmlns:p14="http://schemas.microsoft.com/office/powerpoint/2010/main" val="3270582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rot="20558903">
            <a:off x="1275351" y="1132541"/>
            <a:ext cx="6908179" cy="2016223"/>
          </a:xfrm>
          <a:solidFill>
            <a:schemeClr val="accent1">
              <a:lumMod val="60000"/>
              <a:lumOff val="40000"/>
            </a:schemeClr>
          </a:solidFill>
        </p:spPr>
        <p:txBody>
          <a:bodyPr>
            <a:normAutofit/>
          </a:bodyPr>
          <a:lstStyle/>
          <a:p>
            <a:pPr algn="just"/>
            <a:endParaRPr lang="it-IT" dirty="0"/>
          </a:p>
          <a:p>
            <a:pPr marL="0" indent="0" algn="ctr">
              <a:buNone/>
            </a:pPr>
            <a:r>
              <a:rPr lang="it-IT" sz="3600" b="1" dirty="0"/>
              <a:t>ASPETTATIVE </a:t>
            </a:r>
          </a:p>
          <a:p>
            <a:pPr marL="0" indent="0">
              <a:buNone/>
            </a:pPr>
            <a:r>
              <a:rPr lang="it-IT" b="1" dirty="0"/>
              <a:t>-DALLA SCUOLA                   -DALLA FAMIGLIA</a:t>
            </a:r>
          </a:p>
        </p:txBody>
      </p:sp>
      <p:sp>
        <p:nvSpPr>
          <p:cNvPr id="2" name="Segnaposto contenuto 2">
            <a:extLst>
              <a:ext uri="{FF2B5EF4-FFF2-40B4-BE49-F238E27FC236}">
                <a16:creationId xmlns:a16="http://schemas.microsoft.com/office/drawing/2014/main" id="{6C609C41-472B-F42F-BBF1-6C2A5E466DD8}"/>
              </a:ext>
            </a:extLst>
          </p:cNvPr>
          <p:cNvSpPr txBox="1">
            <a:spLocks/>
          </p:cNvSpPr>
          <p:nvPr/>
        </p:nvSpPr>
        <p:spPr>
          <a:xfrm>
            <a:off x="3839498" y="3429001"/>
            <a:ext cx="5919019" cy="2016223"/>
          </a:xfrm>
          <a:prstGeom prst="rect">
            <a:avLst/>
          </a:prstGeom>
          <a:solidFill>
            <a:schemeClr val="accent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dirty="0"/>
          </a:p>
          <a:p>
            <a:pPr marL="0" indent="0" algn="ctr">
              <a:buFont typeface="Arial" panose="020B0604020202020204" pitchFamily="34" charset="0"/>
              <a:buNone/>
            </a:pPr>
            <a:r>
              <a:rPr lang="it-IT" sz="4400" b="1" dirty="0"/>
              <a:t>QUALE INTERVENTO? </a:t>
            </a:r>
          </a:p>
        </p:txBody>
      </p:sp>
    </p:spTree>
    <p:extLst>
      <p:ext uri="{BB962C8B-B14F-4D97-AF65-F5344CB8AC3E}">
        <p14:creationId xmlns:p14="http://schemas.microsoft.com/office/powerpoint/2010/main" val="1068943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DFBCA-8D14-22CE-4D5E-B657747D8A11}"/>
              </a:ext>
            </a:extLst>
          </p:cNvPr>
          <p:cNvSpPr>
            <a:spLocks noGrp="1"/>
          </p:cNvSpPr>
          <p:nvPr>
            <p:ph type="title"/>
          </p:nvPr>
        </p:nvSpPr>
        <p:spPr/>
        <p:txBody>
          <a:bodyPr/>
          <a:lstStyle/>
          <a:p>
            <a:pPr algn="ctr"/>
            <a:r>
              <a:rPr lang="it-IT" b="1" dirty="0"/>
              <a:t> BILINGUISMO E….</a:t>
            </a:r>
          </a:p>
        </p:txBody>
      </p:sp>
      <p:sp>
        <p:nvSpPr>
          <p:cNvPr id="3" name="Segnaposto contenuto 2">
            <a:extLst>
              <a:ext uri="{FF2B5EF4-FFF2-40B4-BE49-F238E27FC236}">
                <a16:creationId xmlns:a16="http://schemas.microsoft.com/office/drawing/2014/main" id="{0DD54D97-21E6-3E67-5657-99C51406D49E}"/>
              </a:ext>
            </a:extLst>
          </p:cNvPr>
          <p:cNvSpPr>
            <a:spLocks noGrp="1"/>
          </p:cNvSpPr>
          <p:nvPr>
            <p:ph idx="1"/>
          </p:nvPr>
        </p:nvSpPr>
        <p:spPr>
          <a:solidFill>
            <a:schemeClr val="accent1">
              <a:lumMod val="40000"/>
              <a:lumOff val="60000"/>
            </a:schemeClr>
          </a:solidFill>
        </p:spPr>
        <p:txBody>
          <a:bodyPr/>
          <a:lstStyle/>
          <a:p>
            <a:pPr marL="0" indent="0">
              <a:buNone/>
            </a:pPr>
            <a:r>
              <a:rPr lang="it-IT" dirty="0"/>
              <a:t>DEFINIZIONE DI Grosjean il bilingue </a:t>
            </a:r>
            <a:r>
              <a:rPr lang="it-IT" dirty="0" err="1"/>
              <a:t>è“colui</a:t>
            </a:r>
            <a:r>
              <a:rPr lang="it-IT" dirty="0"/>
              <a:t> che utilizza e ha bisogno di due o più lingue nella vita quotidiana”</a:t>
            </a:r>
          </a:p>
          <a:p>
            <a:pPr marL="0" indent="0">
              <a:buNone/>
            </a:pPr>
            <a:endParaRPr lang="it-IT" dirty="0"/>
          </a:p>
          <a:p>
            <a:pPr marL="0" indent="0">
              <a:buNone/>
            </a:pPr>
            <a:endParaRPr lang="it-IT" dirty="0"/>
          </a:p>
          <a:p>
            <a:pPr marL="0" indent="0">
              <a:buNone/>
            </a:pPr>
            <a:endParaRPr lang="it-IT" dirty="0"/>
          </a:p>
          <a:p>
            <a:pPr marL="0" indent="0">
              <a:buNone/>
            </a:pPr>
            <a:r>
              <a:rPr lang="it-IT" dirty="0"/>
              <a:t>NUOVE LINEE GUIDA</a:t>
            </a:r>
          </a:p>
          <a:p>
            <a:pPr marL="0" indent="0">
              <a:buNone/>
            </a:pPr>
            <a:r>
              <a:rPr lang="it-IT" dirty="0"/>
              <a:t>https://snlg.iss.it/wp-content/uploads/2022/03/LG-389-AIP_DSA.pdf</a:t>
            </a:r>
          </a:p>
        </p:txBody>
      </p:sp>
    </p:spTree>
    <p:extLst>
      <p:ext uri="{BB962C8B-B14F-4D97-AF65-F5344CB8AC3E}">
        <p14:creationId xmlns:p14="http://schemas.microsoft.com/office/powerpoint/2010/main" val="12336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D9317C0-D559-1CEC-914F-496DF7F1F450}"/>
              </a:ext>
            </a:extLst>
          </p:cNvPr>
          <p:cNvPicPr>
            <a:picLocks noChangeAspect="1"/>
          </p:cNvPicPr>
          <p:nvPr/>
        </p:nvPicPr>
        <p:blipFill>
          <a:blip r:embed="rId2"/>
          <a:stretch>
            <a:fillRect/>
          </a:stretch>
        </p:blipFill>
        <p:spPr>
          <a:xfrm>
            <a:off x="421726" y="113047"/>
            <a:ext cx="11547987" cy="6744953"/>
          </a:xfrm>
          <a:prstGeom prst="rect">
            <a:avLst/>
          </a:prstGeom>
        </p:spPr>
      </p:pic>
    </p:spTree>
    <p:extLst>
      <p:ext uri="{BB962C8B-B14F-4D97-AF65-F5344CB8AC3E}">
        <p14:creationId xmlns:p14="http://schemas.microsoft.com/office/powerpoint/2010/main" val="1053012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B4A6D-2E7D-42EB-A042-6091C6F14444}"/>
              </a:ext>
            </a:extLst>
          </p:cNvPr>
          <p:cNvSpPr>
            <a:spLocks noGrp="1"/>
          </p:cNvSpPr>
          <p:nvPr>
            <p:ph type="title"/>
          </p:nvPr>
        </p:nvSpPr>
        <p:spPr>
          <a:xfrm>
            <a:off x="1257300" y="382385"/>
            <a:ext cx="10172700" cy="1903616"/>
          </a:xfrm>
          <a:solidFill>
            <a:schemeClr val="accent3">
              <a:lumMod val="40000"/>
              <a:lumOff val="60000"/>
            </a:schemeClr>
          </a:solidFill>
        </p:spPr>
        <p:txBody>
          <a:bodyPr>
            <a:normAutofit fontScale="90000"/>
          </a:bodyPr>
          <a:lstStyle/>
          <a:p>
            <a:pPr algn="ctr"/>
            <a:br>
              <a:rPr lang="it-IT" dirty="0"/>
            </a:br>
            <a:br>
              <a:rPr lang="it-IT" dirty="0"/>
            </a:br>
            <a:r>
              <a:rPr lang="it-IT" dirty="0"/>
              <a:t>QUALI DOCUMENTI  PER L’INCLUSIONE?</a:t>
            </a:r>
            <a:br>
              <a:rPr lang="it-IT" dirty="0"/>
            </a:br>
            <a:br>
              <a:rPr lang="it-IT" dirty="0"/>
            </a:br>
            <a:br>
              <a:rPr lang="it-IT" dirty="0"/>
            </a:br>
            <a:br>
              <a:rPr lang="it-IT" dirty="0"/>
            </a:br>
            <a:endParaRPr lang="it-IT" dirty="0"/>
          </a:p>
        </p:txBody>
      </p:sp>
      <p:sp>
        <p:nvSpPr>
          <p:cNvPr id="3" name="Segnaposto contenuto 2">
            <a:extLst>
              <a:ext uri="{FF2B5EF4-FFF2-40B4-BE49-F238E27FC236}">
                <a16:creationId xmlns:a16="http://schemas.microsoft.com/office/drawing/2014/main" id="{C80CDA2A-E4C1-49CE-AB86-2F7A7047E34D}"/>
              </a:ext>
            </a:extLst>
          </p:cNvPr>
          <p:cNvSpPr>
            <a:spLocks noGrp="1"/>
          </p:cNvSpPr>
          <p:nvPr>
            <p:ph idx="1"/>
          </p:nvPr>
        </p:nvSpPr>
        <p:spPr>
          <a:xfrm rot="20695789">
            <a:off x="1653783" y="2530900"/>
            <a:ext cx="8762243" cy="2764217"/>
          </a:xfrm>
          <a:solidFill>
            <a:schemeClr val="tx2">
              <a:lumMod val="50000"/>
              <a:lumOff val="50000"/>
            </a:schemeClr>
          </a:solidFill>
        </p:spPr>
        <p:txBody>
          <a:bodyPr>
            <a:normAutofit lnSpcReduction="10000"/>
          </a:bodyPr>
          <a:lstStyle/>
          <a:p>
            <a:pPr marL="0" indent="0">
              <a:buNone/>
            </a:pPr>
            <a:endParaRPr lang="it-IT" dirty="0"/>
          </a:p>
          <a:p>
            <a:pPr marL="0" indent="0">
              <a:buNone/>
            </a:pPr>
            <a:r>
              <a:rPr lang="it-IT" sz="4800" b="1" dirty="0"/>
              <a:t>DAL PASSATO AL PRESENTE </a:t>
            </a:r>
          </a:p>
          <a:p>
            <a:pPr marL="0" indent="0">
              <a:buNone/>
            </a:pPr>
            <a:r>
              <a:rPr lang="it-IT" sz="4700" b="1" dirty="0">
                <a:effectLst>
                  <a:outerShdw blurRad="38100" dist="38100" dir="2700000" algn="tl">
                    <a:srgbClr val="000000">
                      <a:alpha val="43137"/>
                    </a:srgbClr>
                  </a:outerShdw>
                </a:effectLst>
              </a:rPr>
              <a:t>      PAI     PEI    PTOF</a:t>
            </a:r>
          </a:p>
          <a:p>
            <a:pPr marL="0" indent="0" algn="ctr">
              <a:buNone/>
            </a:pPr>
            <a:r>
              <a:rPr lang="it-IT" sz="4700" b="1" dirty="0">
                <a:effectLst>
                  <a:outerShdw blurRad="38100" dist="38100" dir="2700000" algn="tl">
                    <a:srgbClr val="000000">
                      <a:alpha val="43137"/>
                    </a:srgbClr>
                  </a:outerShdw>
                </a:effectLst>
              </a:rPr>
              <a:t>PF    PDF    DF ……..</a:t>
            </a:r>
          </a:p>
        </p:txBody>
      </p:sp>
    </p:spTree>
    <p:extLst>
      <p:ext uri="{BB962C8B-B14F-4D97-AF65-F5344CB8AC3E}">
        <p14:creationId xmlns:p14="http://schemas.microsoft.com/office/powerpoint/2010/main" val="400952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838200" y="365125"/>
            <a:ext cx="10515600" cy="1306443"/>
          </a:xfrm>
        </p:spPr>
        <p:txBody>
          <a:bodyPr>
            <a:normAutofit/>
          </a:bodyPr>
          <a:lstStyle/>
          <a:p>
            <a:r>
              <a:rPr lang="it-IT" sz="4000"/>
              <a:t>                   </a:t>
            </a:r>
          </a:p>
        </p:txBody>
      </p:sp>
      <p:pic>
        <p:nvPicPr>
          <p:cNvPr id="7" name="Picture 6" descr="Immagine che contiene sfocatura, sfuocato, schermata, luce&#10;&#10;Descrizione generata automaticamente">
            <a:extLst>
              <a:ext uri="{FF2B5EF4-FFF2-40B4-BE49-F238E27FC236}">
                <a16:creationId xmlns:a16="http://schemas.microsoft.com/office/drawing/2014/main" id="{12F7AF8C-F68C-237E-78D1-9563336398CB}"/>
              </a:ext>
            </a:extLst>
          </p:cNvPr>
          <p:cNvPicPr>
            <a:picLocks noChangeAspect="1"/>
          </p:cNvPicPr>
          <p:nvPr/>
        </p:nvPicPr>
        <p:blipFill rotWithShape="1">
          <a:blip r:embed="rId2"/>
          <a:srcRect l="23894" r="22022" b="-2"/>
          <a:stretch/>
        </p:blipFill>
        <p:spPr>
          <a:xfrm>
            <a:off x="6925362" y="311023"/>
            <a:ext cx="4846014" cy="6181852"/>
          </a:xfrm>
          <a:prstGeom prst="rect">
            <a:avLst/>
          </a:prstGeom>
        </p:spPr>
      </p:pic>
      <p:sp>
        <p:nvSpPr>
          <p:cNvPr id="4" name="Segnaposto piè di pagina 3">
            <a:extLst>
              <a:ext uri="{FF2B5EF4-FFF2-40B4-BE49-F238E27FC236}">
                <a16:creationId xmlns:a16="http://schemas.microsoft.com/office/drawing/2014/main" id="{9B5D5CAD-A578-4B2A-9EB8-9479440169E1}"/>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Formatrice Nina Lomonaco</a:t>
            </a:r>
          </a:p>
        </p:txBody>
      </p:sp>
      <p:graphicFrame>
        <p:nvGraphicFramePr>
          <p:cNvPr id="8" name="Segnaposto contenuto 2">
            <a:extLst>
              <a:ext uri="{FF2B5EF4-FFF2-40B4-BE49-F238E27FC236}">
                <a16:creationId xmlns:a16="http://schemas.microsoft.com/office/drawing/2014/main" id="{C1EB4868-4534-FDDC-5DE2-61F6EFFB7D60}"/>
              </a:ext>
            </a:extLst>
          </p:cNvPr>
          <p:cNvGraphicFramePr>
            <a:graphicFrameLocks noGrp="1"/>
          </p:cNvGraphicFramePr>
          <p:nvPr>
            <p:ph idx="1"/>
            <p:extLst>
              <p:ext uri="{D42A27DB-BD31-4B8C-83A1-F6EECF244321}">
                <p14:modId xmlns:p14="http://schemas.microsoft.com/office/powerpoint/2010/main" val="3950281742"/>
              </p:ext>
            </p:extLst>
          </p:nvPr>
        </p:nvGraphicFramePr>
        <p:xfrm>
          <a:off x="340502" y="678426"/>
          <a:ext cx="6296272" cy="5052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787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CDE446-DA2C-52C6-9900-A3F6AB146B3B}"/>
              </a:ext>
            </a:extLst>
          </p:cNvPr>
          <p:cNvSpPr>
            <a:spLocks noGrp="1"/>
          </p:cNvSpPr>
          <p:nvPr>
            <p:ph type="title"/>
          </p:nvPr>
        </p:nvSpPr>
        <p:spPr>
          <a:solidFill>
            <a:schemeClr val="accent2"/>
          </a:solidFill>
        </p:spPr>
        <p:txBody>
          <a:bodyPr/>
          <a:lstStyle/>
          <a:p>
            <a:pPr algn="ctr"/>
            <a:r>
              <a:rPr lang="it-IT" b="1" dirty="0"/>
              <a:t>LE TRE DIMENSIONI DELL’INDEX </a:t>
            </a:r>
          </a:p>
        </p:txBody>
      </p:sp>
      <p:pic>
        <p:nvPicPr>
          <p:cNvPr id="5" name="Segnaposto contenuto 4">
            <a:extLst>
              <a:ext uri="{FF2B5EF4-FFF2-40B4-BE49-F238E27FC236}">
                <a16:creationId xmlns:a16="http://schemas.microsoft.com/office/drawing/2014/main" id="{DA11C66E-C83E-36E2-7C2C-ED5C31BBE2A1}"/>
              </a:ext>
            </a:extLst>
          </p:cNvPr>
          <p:cNvPicPr>
            <a:picLocks noGrp="1" noChangeAspect="1"/>
          </p:cNvPicPr>
          <p:nvPr>
            <p:ph idx="1"/>
          </p:nvPr>
        </p:nvPicPr>
        <p:blipFill>
          <a:blip r:embed="rId2"/>
          <a:stretch>
            <a:fillRect/>
          </a:stretch>
        </p:blipFill>
        <p:spPr>
          <a:xfrm>
            <a:off x="456052" y="2245016"/>
            <a:ext cx="5639948" cy="4052545"/>
          </a:xfrm>
          <a:solidFill>
            <a:schemeClr val="accent2"/>
          </a:solidFill>
        </p:spPr>
      </p:pic>
      <p:sp>
        <p:nvSpPr>
          <p:cNvPr id="6" name="Titolo 1">
            <a:extLst>
              <a:ext uri="{FF2B5EF4-FFF2-40B4-BE49-F238E27FC236}">
                <a16:creationId xmlns:a16="http://schemas.microsoft.com/office/drawing/2014/main" id="{CCFF1A9A-CA75-D8A4-6D2E-1157961BDDAE}"/>
              </a:ext>
            </a:extLst>
          </p:cNvPr>
          <p:cNvSpPr txBox="1">
            <a:spLocks/>
          </p:cNvSpPr>
          <p:nvPr/>
        </p:nvSpPr>
        <p:spPr>
          <a:xfrm>
            <a:off x="6198091" y="3608506"/>
            <a:ext cx="5155709" cy="1325563"/>
          </a:xfrm>
          <a:prstGeom prst="rect">
            <a:avLst/>
          </a:prstGeom>
          <a:solidFill>
            <a:schemeClr val="accent1">
              <a:lumMod val="60000"/>
              <a:lumOff val="4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a:t>ANALIZZARE, PROGETTARE,RICERCARE</a:t>
            </a:r>
          </a:p>
        </p:txBody>
      </p:sp>
    </p:spTree>
    <p:extLst>
      <p:ext uri="{BB962C8B-B14F-4D97-AF65-F5344CB8AC3E}">
        <p14:creationId xmlns:p14="http://schemas.microsoft.com/office/powerpoint/2010/main" val="22819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a:p>
            <a:endParaRPr lang="it-IT" dirty="0"/>
          </a:p>
          <a:p>
            <a:endParaRPr lang="it-IT" dirty="0"/>
          </a:p>
        </p:txBody>
      </p:sp>
      <p:sp>
        <p:nvSpPr>
          <p:cNvPr id="3" name="Titolo 2"/>
          <p:cNvSpPr>
            <a:spLocks noGrp="1"/>
          </p:cNvSpPr>
          <p:nvPr>
            <p:ph type="title"/>
          </p:nvPr>
        </p:nvSpPr>
        <p:spPr/>
        <p:txBody>
          <a:bodyPr>
            <a:normAutofit/>
          </a:bodyPr>
          <a:lstStyle/>
          <a:p>
            <a:r>
              <a:rPr lang="it-IT" dirty="0"/>
              <a:t>ICF – CY QUALE NOVITA’ </a:t>
            </a:r>
            <a:r>
              <a:rPr lang="it-IT" dirty="0" err="1"/>
              <a:t>DI</a:t>
            </a:r>
            <a:r>
              <a:rPr lang="it-IT" dirty="0"/>
              <a:t> CLASSIFICAZIONE</a:t>
            </a:r>
          </a:p>
        </p:txBody>
      </p:sp>
      <p:pic>
        <p:nvPicPr>
          <p:cNvPr id="59394" name="Picture 2" descr="https://encrypted-tbn2.gstatic.com/images?q=tbn:ANd9GcT_AOV-SQUesl5jIa41Au8QKswiQ6mOKAgui9gbGo_xY6upPfmo4g">
            <a:hlinkClick r:id="rId2"/>
          </p:cNvPr>
          <p:cNvPicPr>
            <a:picLocks noChangeAspect="1" noChangeArrowheads="1"/>
          </p:cNvPicPr>
          <p:nvPr/>
        </p:nvPicPr>
        <p:blipFill>
          <a:blip r:embed="rId3"/>
          <a:srcRect/>
          <a:stretch>
            <a:fillRect/>
          </a:stretch>
        </p:blipFill>
        <p:spPr bwMode="auto">
          <a:xfrm>
            <a:off x="4024298" y="1571612"/>
            <a:ext cx="3929090" cy="464347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309786" y="1142984"/>
            <a:ext cx="7901014" cy="5214974"/>
          </a:xfrm>
          <a:solidFill>
            <a:schemeClr val="accent2">
              <a:lumMod val="40000"/>
              <a:lumOff val="60000"/>
            </a:schemeClr>
          </a:solidFill>
        </p:spPr>
        <p:txBody>
          <a:bodyPr>
            <a:normAutofit/>
          </a:bodyPr>
          <a:lstStyle/>
          <a:p>
            <a:r>
              <a:rPr lang="it-IT" sz="2400" dirty="0"/>
              <a:t>LINGUAGGIO COMUNE, STANDARDIZZATO IN TUTTO IL MONDO PER COMUNICAZIONI RELATIVE A SALUTE, CURA E ASSISTENZA SANITARIA</a:t>
            </a:r>
          </a:p>
          <a:p>
            <a:r>
              <a:rPr lang="it-IT" sz="2400" dirty="0"/>
              <a:t>PER COMUNICAZIONI TRA VARIE SCIENZE E DISCIPLINE</a:t>
            </a:r>
          </a:p>
          <a:p>
            <a:r>
              <a:rPr lang="it-IT" sz="2400" dirty="0"/>
              <a:t>DOCUMENTA LE CARATTERISTICHE DELLO SVILUPPO DEL BAMBINO E DELL’ADOLESCENTE, DIVERSO DALL’ADULTO</a:t>
            </a:r>
          </a:p>
          <a:p>
            <a:r>
              <a:rPr lang="it-IT" sz="2400" dirty="0"/>
              <a:t>DOCUMENTA L’INFLUENZA DELL’AMBIENTE CIRCOSTANTE SULLO SVILUPPO DEL BAMBINO</a:t>
            </a:r>
          </a:p>
          <a:p>
            <a:r>
              <a:rPr lang="it-IT" sz="2400" dirty="0"/>
              <a:t>E’ UNA VERSIONE CHE SI PUO’ UTILIZZARE UNIVERSALMENTE PER BAMBINI E ADOLESCENTI – CHE PUO’ ESSERE UTILIZZATA DA CLINICI, INSEGNANTI,RICERCATORI, AMMINISTRATORI, RESPONSABILI DELLE POLITICHE E I GENITORI</a:t>
            </a:r>
          </a:p>
          <a:p>
            <a:endParaRPr lang="it-IT" dirty="0"/>
          </a:p>
          <a:p>
            <a:endParaRPr lang="it-IT" dirty="0"/>
          </a:p>
          <a:p>
            <a:endParaRPr lang="it-IT" dirty="0"/>
          </a:p>
          <a:p>
            <a:endParaRPr lang="it-IT" dirty="0"/>
          </a:p>
        </p:txBody>
      </p:sp>
      <p:sp>
        <p:nvSpPr>
          <p:cNvPr id="2" name="Titolo 1"/>
          <p:cNvSpPr>
            <a:spLocks noGrp="1"/>
          </p:cNvSpPr>
          <p:nvPr>
            <p:ph type="title"/>
          </p:nvPr>
        </p:nvSpPr>
        <p:spPr>
          <a:xfrm>
            <a:off x="1981200" y="274638"/>
            <a:ext cx="8229600" cy="939784"/>
          </a:xfrm>
        </p:spPr>
        <p:txBody>
          <a:bodyPr/>
          <a:lstStyle/>
          <a:p>
            <a:r>
              <a:rPr lang="it-IT" dirty="0"/>
              <a:t>ICF-CY OMS 2001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1524000" y="0"/>
            <a:ext cx="9501222" cy="73152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10B4DD0E-0D8A-4027-9630-D0195A53A245}"/>
              </a:ext>
            </a:extLst>
          </p:cNvPr>
          <p:cNvSpPr>
            <a:spLocks noGrp="1" noChangeArrowheads="1"/>
          </p:cNvSpPr>
          <p:nvPr>
            <p:ph type="title"/>
          </p:nvPr>
        </p:nvSpPr>
        <p:spPr>
          <a:xfrm>
            <a:off x="1981201" y="244476"/>
            <a:ext cx="8385175" cy="1431925"/>
          </a:xfrm>
          <a:solidFill>
            <a:schemeClr val="accent2">
              <a:lumMod val="20000"/>
              <a:lumOff val="80000"/>
            </a:schemeClr>
          </a:solidFill>
        </p:spPr>
        <p:txBody>
          <a:bodyPr>
            <a:normAutofit fontScale="90000"/>
          </a:bodyPr>
          <a:lstStyle/>
          <a:p>
            <a:pP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it-IT" altLang="it-IT" b="1" dirty="0">
                <a:latin typeface="Arial Black" panose="020B0A04020102020204" pitchFamily="34" charset="0"/>
              </a:rPr>
              <a:t>Funzionamento, disabilità, attività e partecipazione</a:t>
            </a:r>
          </a:p>
        </p:txBody>
      </p:sp>
      <p:sp>
        <p:nvSpPr>
          <p:cNvPr id="17411" name="Text Box 2">
            <a:extLst>
              <a:ext uri="{FF2B5EF4-FFF2-40B4-BE49-F238E27FC236}">
                <a16:creationId xmlns:a16="http://schemas.microsoft.com/office/drawing/2014/main" id="{CB78F787-3074-44DA-8CE4-2B10490BBB53}"/>
              </a:ext>
            </a:extLst>
          </p:cNvPr>
          <p:cNvSpPr txBox="1">
            <a:spLocks noChangeArrowheads="1"/>
          </p:cNvSpPr>
          <p:nvPr/>
        </p:nvSpPr>
        <p:spPr bwMode="auto">
          <a:xfrm>
            <a:off x="1101274" y="1676401"/>
            <a:ext cx="10145027" cy="5224345"/>
          </a:xfrm>
          <a:prstGeom prst="rect">
            <a:avLst/>
          </a:prstGeom>
          <a:solidFill>
            <a:schemeClr val="accent1">
              <a:lumMod val="40000"/>
              <a:lumOff val="60000"/>
            </a:schemeClr>
          </a:solidFill>
          <a:ln>
            <a:noFill/>
          </a:ln>
          <a:effectLst/>
        </p:spPr>
        <p:txBody>
          <a:bodyPr/>
          <a:lstStyle>
            <a:lvl1pPr marL="609600" indent="-608013">
              <a:lnSpc>
                <a:spcPct val="93000"/>
              </a:lnSpc>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09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cs typeface="DejaVu Sans" charset="0"/>
              </a:defRPr>
            </a:lvl9pPr>
          </a:lstStyle>
          <a:p>
            <a:pPr algn="ctr" eaLnBrk="1" hangingPunct="1">
              <a:lnSpc>
                <a:spcPct val="80000"/>
              </a:lnSpc>
              <a:spcBef>
                <a:spcPts val="488"/>
              </a:spcBef>
            </a:pPr>
            <a:endParaRPr lang="it-IT" altLang="it-IT" sz="2800" dirty="0"/>
          </a:p>
          <a:p>
            <a:pPr eaLnBrk="1" hangingPunct="1">
              <a:lnSpc>
                <a:spcPct val="80000"/>
              </a:lnSpc>
              <a:spcBef>
                <a:spcPts val="488"/>
              </a:spcBef>
            </a:pPr>
            <a:r>
              <a:rPr lang="it-IT" altLang="it-IT" sz="2800" b="1" dirty="0"/>
              <a:t>Parte 1</a:t>
            </a:r>
            <a:r>
              <a:rPr lang="it-IT" altLang="it-IT" sz="2800" dirty="0"/>
              <a:t>: </a:t>
            </a:r>
            <a:r>
              <a:rPr lang="it-IT" altLang="it-IT" sz="2800" b="1" dirty="0"/>
              <a:t>funzionamento e disabilità</a:t>
            </a:r>
          </a:p>
          <a:p>
            <a:pPr eaLnBrk="1" hangingPunct="1">
              <a:lnSpc>
                <a:spcPct val="80000"/>
              </a:lnSpc>
              <a:spcBef>
                <a:spcPts val="488"/>
              </a:spcBef>
            </a:pPr>
            <a:r>
              <a:rPr lang="it-IT" altLang="it-IT" sz="2800" b="1" dirty="0"/>
              <a:t>-</a:t>
            </a:r>
            <a:r>
              <a:rPr lang="it-IT" altLang="it-IT" sz="2800" dirty="0"/>
              <a:t>due classificazioni per il corpo: funzioni dei sistemi corporei e strutture corporee.</a:t>
            </a:r>
          </a:p>
          <a:p>
            <a:pPr eaLnBrk="1" hangingPunct="1">
              <a:lnSpc>
                <a:spcPct val="80000"/>
              </a:lnSpc>
              <a:spcBef>
                <a:spcPts val="488"/>
              </a:spcBef>
            </a:pPr>
            <a:r>
              <a:rPr lang="it-IT" altLang="it-IT" sz="2800" b="1" dirty="0"/>
              <a:t>Parte 2</a:t>
            </a:r>
            <a:r>
              <a:rPr lang="it-IT" altLang="it-IT" sz="2800" dirty="0"/>
              <a:t>: </a:t>
            </a:r>
            <a:r>
              <a:rPr lang="it-IT" altLang="it-IT" sz="2800" b="1" dirty="0"/>
              <a:t>fattori contestuali </a:t>
            </a:r>
            <a:r>
              <a:rPr lang="it-IT" altLang="it-IT" sz="2800" dirty="0"/>
              <a:t>con </a:t>
            </a:r>
            <a:r>
              <a:rPr lang="it-IT" altLang="it-IT" sz="2800" b="1" dirty="0"/>
              <a:t>fattori ambientali esterni e fattori ambientali personali</a:t>
            </a:r>
          </a:p>
          <a:p>
            <a:pPr eaLnBrk="1" hangingPunct="1">
              <a:lnSpc>
                <a:spcPct val="80000"/>
              </a:lnSpc>
              <a:spcBef>
                <a:spcPts val="488"/>
              </a:spcBef>
            </a:pPr>
            <a:r>
              <a:rPr lang="it-IT" altLang="it-IT" sz="2800" b="1" dirty="0"/>
              <a:t>	Funzionamento:</a:t>
            </a:r>
            <a:r>
              <a:rPr lang="it-IT" altLang="it-IT" sz="2800" dirty="0"/>
              <a:t> </a:t>
            </a:r>
            <a:r>
              <a:rPr lang="it-IT" altLang="it-IT" sz="2800" b="1" dirty="0"/>
              <a:t>comprende le funzioni corporee, le attività e la partecipazione</a:t>
            </a:r>
          </a:p>
          <a:p>
            <a:pPr eaLnBrk="1" hangingPunct="1">
              <a:lnSpc>
                <a:spcPct val="80000"/>
              </a:lnSpc>
              <a:spcBef>
                <a:spcPts val="488"/>
              </a:spcBef>
            </a:pPr>
            <a:r>
              <a:rPr lang="it-IT" altLang="it-IT" sz="2800" b="1" dirty="0"/>
              <a:t> 	</a:t>
            </a:r>
            <a:endParaRPr lang="it-IT" altLang="it-IT" sz="800" b="1" dirty="0"/>
          </a:p>
          <a:p>
            <a:pPr eaLnBrk="1" hangingPunct="1">
              <a:lnSpc>
                <a:spcPct val="80000"/>
              </a:lnSpc>
              <a:spcBef>
                <a:spcPts val="488"/>
              </a:spcBef>
            </a:pPr>
            <a:r>
              <a:rPr lang="it-IT" altLang="it-IT" sz="2800" b="1" dirty="0"/>
              <a:t>	Disabilità:</a:t>
            </a:r>
            <a:r>
              <a:rPr lang="it-IT" altLang="it-IT" sz="2800" dirty="0"/>
              <a:t> termine ombrello che </a:t>
            </a:r>
            <a:r>
              <a:rPr lang="it-IT" altLang="it-IT" sz="2800" b="1" dirty="0"/>
              <a:t>comprende menomazioni, limitazioni dell’attività e restrizioni della partecipazione</a:t>
            </a:r>
          </a:p>
        </p:txBody>
      </p:sp>
      <p:pic>
        <p:nvPicPr>
          <p:cNvPr id="4" name="~PP2086.WAV">
            <a:hlinkClick r:id="" action="ppaction://media"/>
          </p:cNvPr>
          <p:cNvPicPr>
            <a:picLocks noRot="1" noChangeAspect="1"/>
          </p:cNvPicPr>
          <p:nvPr>
            <a:wavAudioFile r:embed="rId1" name="~PP2086.WAV"/>
          </p:nvPr>
        </p:nvPicPr>
        <p:blipFill>
          <a:blip r:embed="rId4"/>
          <a:stretch>
            <a:fillRect/>
          </a:stretch>
        </p:blipFill>
        <p:spPr>
          <a:xfrm>
            <a:off x="11772900" y="6438900"/>
            <a:ext cx="203200" cy="203200"/>
          </a:xfrm>
          <a:prstGeom prst="rect">
            <a:avLst/>
          </a:prstGeom>
        </p:spPr>
      </p:pic>
    </p:spTree>
    <p:extLst>
      <p:ext uri="{BB962C8B-B14F-4D97-AF65-F5344CB8AC3E}">
        <p14:creationId xmlns:p14="http://schemas.microsoft.com/office/powerpoint/2010/main" val="1958276424"/>
      </p:ext>
    </p:extLst>
  </p:cSld>
  <p:clrMapOvr>
    <a:masterClrMapping/>
  </p:clrMapOvr>
  <p:transition spd="slow" advTm="86768"/>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5E25DCE8-DF31-17F5-AFC8-8D62969BC098}"/>
              </a:ext>
            </a:extLst>
          </p:cNvPr>
          <p:cNvPicPr>
            <a:picLocks noChangeAspect="1"/>
          </p:cNvPicPr>
          <p:nvPr/>
        </p:nvPicPr>
        <p:blipFill>
          <a:blip r:embed="rId2"/>
          <a:stretch>
            <a:fillRect/>
          </a:stretch>
        </p:blipFill>
        <p:spPr>
          <a:xfrm>
            <a:off x="234175" y="1661531"/>
            <a:ext cx="9391930" cy="3733290"/>
          </a:xfrm>
          <a:prstGeom prst="rect">
            <a:avLst/>
          </a:prstGeom>
        </p:spPr>
      </p:pic>
    </p:spTree>
    <p:extLst>
      <p:ext uri="{BB962C8B-B14F-4D97-AF65-F5344CB8AC3E}">
        <p14:creationId xmlns:p14="http://schemas.microsoft.com/office/powerpoint/2010/main" val="1770215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B96B5E0-5745-50BD-E27D-EB0406A258F4}"/>
              </a:ext>
            </a:extLst>
          </p:cNvPr>
          <p:cNvSpPr txBox="1"/>
          <p:nvPr/>
        </p:nvSpPr>
        <p:spPr>
          <a:xfrm>
            <a:off x="167268" y="1720840"/>
            <a:ext cx="8973943" cy="3139321"/>
          </a:xfrm>
          <a:prstGeom prst="rect">
            <a:avLst/>
          </a:prstGeom>
          <a:solidFill>
            <a:schemeClr val="accent1">
              <a:lumMod val="40000"/>
              <a:lumOff val="60000"/>
            </a:schemeClr>
          </a:solidFill>
        </p:spPr>
        <p:txBody>
          <a:bodyPr wrap="square">
            <a:spAutoFit/>
          </a:bodyPr>
          <a:lstStyle/>
          <a:p>
            <a:r>
              <a:rPr lang="it-IT" b="0" i="0" dirty="0">
                <a:solidFill>
                  <a:srgbClr val="333333"/>
                </a:solidFill>
                <a:effectLst/>
                <a:latin typeface="FreigDisPro"/>
              </a:rPr>
              <a:t>Ad esempio, «Utilizzare le abilità e le strategie semplici del processo di calcolo» viene generalmente indicato così d1720.13, dove il qualificatore Performance indica l’aiuto di persone e cose (ad esempio insegnante di sostegno e calcolatrice) e il qualificatore Capacità indica quello che si svolge in autonomia. </a:t>
            </a:r>
          </a:p>
          <a:p>
            <a:endParaRPr lang="it-IT" dirty="0">
              <a:solidFill>
                <a:srgbClr val="333333"/>
              </a:solidFill>
              <a:latin typeface="FreigDisPro"/>
            </a:endParaRPr>
          </a:p>
          <a:p>
            <a:endParaRPr lang="it-IT" b="0" i="0" dirty="0">
              <a:solidFill>
                <a:srgbClr val="333333"/>
              </a:solidFill>
              <a:effectLst/>
              <a:latin typeface="FreigDisPro"/>
            </a:endParaRPr>
          </a:p>
          <a:p>
            <a:endParaRPr lang="it-IT" dirty="0">
              <a:solidFill>
                <a:srgbClr val="333333"/>
              </a:solidFill>
              <a:latin typeface="FreigDisPro"/>
            </a:endParaRPr>
          </a:p>
          <a:p>
            <a:r>
              <a:rPr lang="it-IT" b="0" i="0" dirty="0">
                <a:solidFill>
                  <a:srgbClr val="333333"/>
                </a:solidFill>
                <a:effectLst/>
                <a:latin typeface="FreigDisPro"/>
              </a:rPr>
              <a:t>In Regione Piemonte, invece, viene invece indicato con 3 qualificatori: d1720.123, </a:t>
            </a:r>
          </a:p>
          <a:p>
            <a:r>
              <a:rPr lang="it-IT" b="0" i="0" dirty="0">
                <a:solidFill>
                  <a:srgbClr val="333333"/>
                </a:solidFill>
                <a:effectLst/>
                <a:latin typeface="FreigDisPro"/>
              </a:rPr>
              <a:t>dove il qualificatore Performance indica l’aiuto di persone e cose (ad esempio insegnante di sostegno e calcolatrice), il qualificatore Performance 1 indica il solo aiuto delle cose (ad esempio la calcolatrice) e il qualificatore Capacità indica quello che si svolge in autonomia.</a:t>
            </a:r>
            <a:endParaRPr lang="it-IT" dirty="0"/>
          </a:p>
        </p:txBody>
      </p:sp>
    </p:spTree>
    <p:extLst>
      <p:ext uri="{BB962C8B-B14F-4D97-AF65-F5344CB8AC3E}">
        <p14:creationId xmlns:p14="http://schemas.microsoft.com/office/powerpoint/2010/main" val="546857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E3C8A65-827E-967D-A2E8-981E78096135}"/>
              </a:ext>
            </a:extLst>
          </p:cNvPr>
          <p:cNvSpPr txBox="1"/>
          <p:nvPr/>
        </p:nvSpPr>
        <p:spPr>
          <a:xfrm>
            <a:off x="3047071" y="1720840"/>
            <a:ext cx="8650558" cy="1754326"/>
          </a:xfrm>
          <a:prstGeom prst="rect">
            <a:avLst/>
          </a:prstGeom>
          <a:solidFill>
            <a:schemeClr val="accent1">
              <a:lumMod val="40000"/>
              <a:lumOff val="60000"/>
            </a:schemeClr>
          </a:solidFill>
        </p:spPr>
        <p:txBody>
          <a:bodyPr wrap="square">
            <a:spAutoFit/>
          </a:bodyPr>
          <a:lstStyle/>
          <a:p>
            <a:pPr algn="just"/>
            <a:r>
              <a:rPr lang="it-IT" b="0" i="0" dirty="0">
                <a:solidFill>
                  <a:srgbClr val="333333"/>
                </a:solidFill>
                <a:effectLst/>
                <a:latin typeface="FreigDisPro"/>
              </a:rPr>
              <a:t>Mentre nel linguaggio standard ICF, nella dimensione «Attività e Partecipazione» vengono generalmente indicati due qualificatori (Performance e Capacità), la Regione Piemonte  aggiunge un terzo qualificatore creando così:</a:t>
            </a:r>
          </a:p>
          <a:p>
            <a:pPr algn="just">
              <a:buFont typeface="Arial" panose="020B0604020202020204" pitchFamily="34" charset="0"/>
              <a:buChar char="•"/>
            </a:pPr>
            <a:r>
              <a:rPr lang="it-IT" b="0" i="0" dirty="0">
                <a:solidFill>
                  <a:srgbClr val="333333"/>
                </a:solidFill>
                <a:effectLst/>
                <a:latin typeface="FreigDisPro"/>
              </a:rPr>
              <a:t>Performance      aiuto di persone e cose</a:t>
            </a:r>
          </a:p>
          <a:p>
            <a:pPr algn="just">
              <a:buFont typeface="Arial" panose="020B0604020202020204" pitchFamily="34" charset="0"/>
              <a:buChar char="•"/>
            </a:pPr>
            <a:r>
              <a:rPr lang="it-IT" b="0" i="0" dirty="0">
                <a:solidFill>
                  <a:srgbClr val="333333"/>
                </a:solidFill>
                <a:effectLst/>
                <a:latin typeface="FreigDisPro"/>
              </a:rPr>
              <a:t>Performance 1   aiuto di sole cose</a:t>
            </a:r>
          </a:p>
          <a:p>
            <a:pPr algn="just">
              <a:buFont typeface="Arial" panose="020B0604020202020204" pitchFamily="34" charset="0"/>
              <a:buChar char="•"/>
            </a:pPr>
            <a:r>
              <a:rPr lang="it-IT" b="0" i="0" dirty="0">
                <a:solidFill>
                  <a:srgbClr val="333333"/>
                </a:solidFill>
                <a:effectLst/>
                <a:latin typeface="FreigDisPro"/>
              </a:rPr>
              <a:t>Capacità.</a:t>
            </a:r>
          </a:p>
        </p:txBody>
      </p:sp>
    </p:spTree>
    <p:extLst>
      <p:ext uri="{BB962C8B-B14F-4D97-AF65-F5344CB8AC3E}">
        <p14:creationId xmlns:p14="http://schemas.microsoft.com/office/powerpoint/2010/main" val="2833295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solidFill>
            <a:schemeClr val="accent1">
              <a:lumMod val="60000"/>
              <a:lumOff val="40000"/>
            </a:schemeClr>
          </a:solidFill>
        </p:spPr>
        <p:txBody>
          <a:bodyPr>
            <a:normAutofit/>
          </a:bodyPr>
          <a:lstStyle/>
          <a:p>
            <a:pPr>
              <a:buNone/>
            </a:pPr>
            <a:r>
              <a:rPr lang="it-IT" dirty="0"/>
              <a:t>d1661.</a:t>
            </a:r>
            <a:r>
              <a:rPr lang="it-IT" dirty="0">
                <a:solidFill>
                  <a:srgbClr val="FF0000"/>
                </a:solidFill>
              </a:rPr>
              <a:t>2</a:t>
            </a:r>
            <a:r>
              <a:rPr lang="it-IT" dirty="0">
                <a:solidFill>
                  <a:srgbClr val="00B050"/>
                </a:solidFill>
              </a:rPr>
              <a:t>0</a:t>
            </a:r>
            <a:endParaRPr lang="it-IT" dirty="0"/>
          </a:p>
          <a:p>
            <a:r>
              <a:rPr lang="it-IT" dirty="0"/>
              <a:t>1=</a:t>
            </a:r>
            <a:r>
              <a:rPr lang="it-IT" b="1" dirty="0"/>
              <a:t>1= capitolo apprendimento e applicazione delle conoscenze</a:t>
            </a:r>
          </a:p>
          <a:p>
            <a:r>
              <a:rPr lang="it-IT" b="1" dirty="0"/>
              <a:t>66= categoria (applicazione delle conoscenza)</a:t>
            </a:r>
            <a:endParaRPr lang="it-IT" dirty="0"/>
          </a:p>
          <a:p>
            <a:pPr>
              <a:buNone/>
            </a:pPr>
            <a:r>
              <a:rPr lang="it-IT" dirty="0"/>
              <a:t>1=sotto categoria (comprendere il linguaggio scritto)</a:t>
            </a:r>
          </a:p>
          <a:p>
            <a:pPr>
              <a:buNone/>
            </a:pPr>
            <a:r>
              <a:rPr lang="it-IT" dirty="0">
                <a:solidFill>
                  <a:srgbClr val="FF0000"/>
                </a:solidFill>
              </a:rPr>
              <a:t>2</a:t>
            </a:r>
            <a:r>
              <a:rPr lang="it-IT" dirty="0"/>
              <a:t>= </a:t>
            </a:r>
            <a:r>
              <a:rPr lang="it-IT" dirty="0">
                <a:solidFill>
                  <a:srgbClr val="FF0000"/>
                </a:solidFill>
              </a:rPr>
              <a:t>primo qualificatore ( difficoltà  media nella performance di leggere in classe a voce alta )</a:t>
            </a:r>
          </a:p>
          <a:p>
            <a:pPr>
              <a:buNone/>
            </a:pPr>
            <a:r>
              <a:rPr lang="it-IT" dirty="0">
                <a:solidFill>
                  <a:srgbClr val="00B050"/>
                </a:solidFill>
              </a:rPr>
              <a:t>0 = nessuna difficoltà nella capacità di leggere </a:t>
            </a:r>
          </a:p>
          <a:p>
            <a:pPr>
              <a:buNone/>
            </a:pPr>
            <a:endParaRPr lang="it-IT" dirty="0"/>
          </a:p>
        </p:txBody>
      </p:sp>
      <p:sp>
        <p:nvSpPr>
          <p:cNvPr id="3" name="Titolo 2"/>
          <p:cNvSpPr>
            <a:spLocks noGrp="1"/>
          </p:cNvSpPr>
          <p:nvPr>
            <p:ph type="title"/>
          </p:nvPr>
        </p:nvSpPr>
        <p:spPr>
          <a:solidFill>
            <a:schemeClr val="accent1">
              <a:lumMod val="20000"/>
              <a:lumOff val="80000"/>
            </a:schemeClr>
          </a:solidFill>
        </p:spPr>
        <p:txBody>
          <a:bodyPr/>
          <a:lstStyle/>
          <a:p>
            <a:r>
              <a:rPr lang="it-IT" dirty="0"/>
              <a:t>Come usare l’ICF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tente\Desktop\Immagine.png"/>
          <p:cNvPicPr>
            <a:picLocks noChangeAspect="1" noChangeArrowheads="1"/>
          </p:cNvPicPr>
          <p:nvPr/>
        </p:nvPicPr>
        <p:blipFill>
          <a:blip r:embed="rId2"/>
          <a:srcRect/>
          <a:stretch>
            <a:fillRect/>
          </a:stretch>
        </p:blipFill>
        <p:spPr bwMode="auto">
          <a:xfrm>
            <a:off x="2738414" y="2714621"/>
            <a:ext cx="7143800" cy="3342512"/>
          </a:xfrm>
          <a:prstGeom prst="rect">
            <a:avLst/>
          </a:prstGeom>
          <a:noFill/>
        </p:spPr>
      </p:pic>
      <p:sp>
        <p:nvSpPr>
          <p:cNvPr id="3" name="Ovale 2"/>
          <p:cNvSpPr/>
          <p:nvPr/>
        </p:nvSpPr>
        <p:spPr>
          <a:xfrm>
            <a:off x="2166910" y="571480"/>
            <a:ext cx="3929090"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PERFORMANCE</a:t>
            </a:r>
          </a:p>
          <a:p>
            <a:r>
              <a:rPr lang="it-IT" dirty="0"/>
              <a:t>QUELLO CHE UN INDIVIDUO FA </a:t>
            </a:r>
          </a:p>
          <a:p>
            <a:r>
              <a:rPr lang="it-IT" dirty="0"/>
              <a:t>NEL SUO AMBIENTE NATURALE	</a:t>
            </a:r>
          </a:p>
        </p:txBody>
      </p:sp>
      <p:sp>
        <p:nvSpPr>
          <p:cNvPr id="4" name="Ovale 3"/>
          <p:cNvSpPr/>
          <p:nvPr/>
        </p:nvSpPr>
        <p:spPr>
          <a:xfrm>
            <a:off x="6453190" y="500042"/>
            <a:ext cx="3643338"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ABILITA’ NELL’ESEGUIRE UN COMPITO O UN’AZIONE  (AMBIENTE STANDARD)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88C939C-D535-6000-F737-4E464D5C8D29}"/>
              </a:ext>
            </a:extLst>
          </p:cNvPr>
          <p:cNvSpPr txBox="1"/>
          <p:nvPr/>
        </p:nvSpPr>
        <p:spPr>
          <a:xfrm>
            <a:off x="3901646" y="2931802"/>
            <a:ext cx="6098058" cy="3693319"/>
          </a:xfrm>
          <a:prstGeom prst="rect">
            <a:avLst/>
          </a:prstGeom>
          <a:solidFill>
            <a:schemeClr val="accent1">
              <a:lumMod val="40000"/>
              <a:lumOff val="60000"/>
            </a:schemeClr>
          </a:solidFill>
        </p:spPr>
        <p:txBody>
          <a:bodyPr wrap="square">
            <a:spAutoFit/>
          </a:bodyPr>
          <a:lstStyle/>
          <a:p>
            <a:r>
              <a:rPr lang="it-IT" dirty="0"/>
              <a:t>La circolare, richiamando i principi dell’inclusione, ribadisce espressamente </a:t>
            </a:r>
            <a:r>
              <a:rPr lang="it-IT" b="1" dirty="0"/>
              <a:t>il diritto alla personalizzazione, attraverso lo strumento del PDP (Piano Didattico Personalizzato) che ciascun consiglio di classe dovrà predisporre per gli studenti con bisogni educativi speciali. </a:t>
            </a:r>
            <a:r>
              <a:rPr lang="it-IT" dirty="0"/>
              <a:t>Di notevole interesse risulta l’individuazione di risorse e strumenti per l’inclusione e il coinvolgimento attivo dei docenti curricolari </a:t>
            </a:r>
            <a:r>
              <a:rPr lang="it-IT" b="1" dirty="0"/>
              <a:t>(GLI e Piano annuale per l’inclusione</a:t>
            </a:r>
            <a:r>
              <a:rPr lang="it-IT" dirty="0"/>
              <a:t>), nel rafforzamento dell’idea di corresponsabilità. In particolare, la disposizione di un “piano annuale per l’inclusione” può segnare l’avvio di policy per l’inclusione fondate sull’analisi reale del livello di inclusività di ciascuna scuola e sulla progettazione di azioni di miglioramento efficaci</a:t>
            </a:r>
          </a:p>
        </p:txBody>
      </p:sp>
      <p:grpSp>
        <p:nvGrpSpPr>
          <p:cNvPr id="4" name="Gruppo 3">
            <a:extLst>
              <a:ext uri="{FF2B5EF4-FFF2-40B4-BE49-F238E27FC236}">
                <a16:creationId xmlns:a16="http://schemas.microsoft.com/office/drawing/2014/main" id="{339097ED-1934-BEFA-3AE7-4F20E2693483}"/>
              </a:ext>
            </a:extLst>
          </p:cNvPr>
          <p:cNvGrpSpPr/>
          <p:nvPr/>
        </p:nvGrpSpPr>
        <p:grpSpPr>
          <a:xfrm>
            <a:off x="1181185" y="1026279"/>
            <a:ext cx="4218718" cy="1605709"/>
            <a:chOff x="39651" y="1375275"/>
            <a:chExt cx="1624743" cy="974846"/>
          </a:xfrm>
        </p:grpSpPr>
        <p:sp>
          <p:nvSpPr>
            <p:cNvPr id="5" name="Rettangolo 4">
              <a:extLst>
                <a:ext uri="{FF2B5EF4-FFF2-40B4-BE49-F238E27FC236}">
                  <a16:creationId xmlns:a16="http://schemas.microsoft.com/office/drawing/2014/main" id="{DCBEB9A0-655D-F85E-05FF-E1393371C428}"/>
                </a:ext>
              </a:extLst>
            </p:cNvPr>
            <p:cNvSpPr/>
            <p:nvPr/>
          </p:nvSpPr>
          <p:spPr>
            <a:xfrm>
              <a:off x="39651" y="1375275"/>
              <a:ext cx="1624743" cy="974846"/>
            </a:xfrm>
            <a:prstGeom prst="rect">
              <a:avLst/>
            </a:prstGeom>
          </p:spPr>
          <p:style>
            <a:lnRef idx="0">
              <a:schemeClr val="lt1">
                <a:hueOff val="0"/>
                <a:satOff val="0"/>
                <a:lumOff val="0"/>
                <a:alphaOff val="0"/>
              </a:schemeClr>
            </a:lnRef>
            <a:fillRef idx="3">
              <a:schemeClr val="accent2">
                <a:hueOff val="-485121"/>
                <a:satOff val="-27976"/>
                <a:lumOff val="2876"/>
                <a:alphaOff val="0"/>
              </a:schemeClr>
            </a:fillRef>
            <a:effectRef idx="2">
              <a:schemeClr val="accent2">
                <a:hueOff val="-485121"/>
                <a:satOff val="-27976"/>
                <a:lumOff val="2876"/>
                <a:alphaOff val="0"/>
              </a:schemeClr>
            </a:effectRef>
            <a:fontRef idx="minor">
              <a:schemeClr val="lt1"/>
            </a:fontRef>
          </p:style>
          <p:txBody>
            <a:bodyPr/>
            <a:lstStyle/>
            <a:p>
              <a:endParaRPr lang="it-IT"/>
            </a:p>
          </p:txBody>
        </p:sp>
        <p:sp>
          <p:nvSpPr>
            <p:cNvPr id="6" name="CasellaDiTesto 5">
              <a:extLst>
                <a:ext uri="{FF2B5EF4-FFF2-40B4-BE49-F238E27FC236}">
                  <a16:creationId xmlns:a16="http://schemas.microsoft.com/office/drawing/2014/main" id="{9EB634DF-7957-4E62-EA6E-E301FA3C9B47}"/>
                </a:ext>
              </a:extLst>
            </p:cNvPr>
            <p:cNvSpPr txBox="1"/>
            <p:nvPr/>
          </p:nvSpPr>
          <p:spPr>
            <a:xfrm>
              <a:off x="39651" y="1375275"/>
              <a:ext cx="1624743" cy="974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614" tIns="83569" rIns="79614" bIns="83569" numCol="1" spcCol="1270" anchor="ctr" anchorCtr="0">
              <a:noAutofit/>
            </a:bodyPr>
            <a:lstStyle/>
            <a:p>
              <a:pPr marL="0" lvl="0" indent="0" algn="ctr" defTabSz="533400">
                <a:lnSpc>
                  <a:spcPct val="90000"/>
                </a:lnSpc>
                <a:spcBef>
                  <a:spcPct val="0"/>
                </a:spcBef>
                <a:spcAft>
                  <a:spcPct val="35000"/>
                </a:spcAft>
                <a:buNone/>
              </a:pPr>
              <a:r>
                <a:rPr lang="it-IT" sz="1200" b="1" kern="1200" dirty="0"/>
                <a:t>Nota prot. 3709 del 19/04/2013 (approfondimenti)</a:t>
              </a:r>
              <a:endParaRPr lang="en-US" sz="1200" kern="1200" dirty="0"/>
            </a:p>
          </p:txBody>
        </p:sp>
      </p:grpSp>
    </p:spTree>
    <p:extLst>
      <p:ext uri="{BB962C8B-B14F-4D97-AF65-F5344CB8AC3E}">
        <p14:creationId xmlns:p14="http://schemas.microsoft.com/office/powerpoint/2010/main" val="2052882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62B6BE-79F4-58B4-FDEE-F053793AFFAB}"/>
              </a:ext>
            </a:extLst>
          </p:cNvPr>
          <p:cNvSpPr>
            <a:spLocks noGrp="1"/>
          </p:cNvSpPr>
          <p:nvPr>
            <p:ph type="title"/>
          </p:nvPr>
        </p:nvSpPr>
        <p:spPr>
          <a:xfrm>
            <a:off x="102182" y="118323"/>
            <a:ext cx="10564060" cy="1325563"/>
          </a:xfrm>
          <a:solidFill>
            <a:schemeClr val="accent1">
              <a:lumMod val="20000"/>
              <a:lumOff val="80000"/>
            </a:schemeClr>
          </a:solidFill>
        </p:spPr>
        <p:txBody>
          <a:bodyPr/>
          <a:lstStyle/>
          <a:p>
            <a:pPr algn="ctr"/>
            <a:r>
              <a:rPr lang="it-IT" b="1" dirty="0"/>
              <a:t>ATTIVITA’ LABORATORIALE</a:t>
            </a:r>
          </a:p>
        </p:txBody>
      </p:sp>
      <p:sp>
        <p:nvSpPr>
          <p:cNvPr id="4" name="CasellaDiTesto 3">
            <a:extLst>
              <a:ext uri="{FF2B5EF4-FFF2-40B4-BE49-F238E27FC236}">
                <a16:creationId xmlns:a16="http://schemas.microsoft.com/office/drawing/2014/main" id="{FA1906FA-AA32-E07A-1BA5-7A088AF845F6}"/>
              </a:ext>
            </a:extLst>
          </p:cNvPr>
          <p:cNvSpPr txBox="1"/>
          <p:nvPr/>
        </p:nvSpPr>
        <p:spPr>
          <a:xfrm>
            <a:off x="131828" y="1443886"/>
            <a:ext cx="10564061" cy="5740033"/>
          </a:xfrm>
          <a:prstGeom prst="rect">
            <a:avLst/>
          </a:prstGeom>
          <a:solidFill>
            <a:schemeClr val="accent2">
              <a:lumMod val="40000"/>
              <a:lumOff val="60000"/>
            </a:schemeClr>
          </a:solidFill>
        </p:spPr>
        <p:txBody>
          <a:bodyPr wrap="square">
            <a:spAutoFit/>
          </a:bodyPr>
          <a:lstStyle/>
          <a:p>
            <a:pPr algn="ctr">
              <a:spcAft>
                <a:spcPts val="600"/>
              </a:spcAft>
            </a:pPr>
            <a:r>
              <a:rPr lang="en-US" sz="4400" dirty="0"/>
              <a:t>PRESENTAZIONE DA PARTE DI OGNI GRUPPO  E DISCUSSIONE </a:t>
            </a:r>
          </a:p>
          <a:p>
            <a:pPr algn="ctr">
              <a:spcAft>
                <a:spcPts val="600"/>
              </a:spcAft>
            </a:pPr>
            <a:endParaRPr lang="en-US" sz="4400" dirty="0"/>
          </a:p>
          <a:p>
            <a:pPr algn="ctr">
              <a:spcAft>
                <a:spcPts val="600"/>
              </a:spcAft>
            </a:pPr>
            <a:endParaRPr lang="en-US" sz="1800" dirty="0"/>
          </a:p>
          <a:p>
            <a:pPr algn="ctr">
              <a:spcAft>
                <a:spcPts val="600"/>
              </a:spcAft>
            </a:pPr>
            <a:endParaRPr lang="en-US" dirty="0"/>
          </a:p>
          <a:p>
            <a:pPr algn="ctr">
              <a:spcAft>
                <a:spcPts val="600"/>
              </a:spcAft>
            </a:pPr>
            <a:endParaRPr lang="en-US" sz="1800" dirty="0"/>
          </a:p>
          <a:p>
            <a:pPr algn="ctr">
              <a:spcAft>
                <a:spcPts val="600"/>
              </a:spcAft>
            </a:pPr>
            <a:endParaRPr lang="en-US" dirty="0"/>
          </a:p>
          <a:p>
            <a:pPr algn="ctr">
              <a:spcAft>
                <a:spcPts val="600"/>
              </a:spcAft>
            </a:pPr>
            <a:endParaRPr lang="en-US" sz="1800" dirty="0"/>
          </a:p>
          <a:p>
            <a:pPr algn="ctr">
              <a:spcAft>
                <a:spcPts val="600"/>
              </a:spcAft>
            </a:pPr>
            <a:endParaRPr lang="en-US" dirty="0"/>
          </a:p>
          <a:p>
            <a:pPr algn="ctr">
              <a:spcAft>
                <a:spcPts val="600"/>
              </a:spcAft>
            </a:pPr>
            <a:endParaRPr lang="en-US" sz="1800" dirty="0"/>
          </a:p>
          <a:p>
            <a:pPr algn="ctr">
              <a:spcAft>
                <a:spcPts val="600"/>
              </a:spcAft>
            </a:pPr>
            <a:endParaRPr lang="en-US" dirty="0"/>
          </a:p>
          <a:p>
            <a:pPr algn="ctr">
              <a:spcAft>
                <a:spcPts val="600"/>
              </a:spcAft>
            </a:pPr>
            <a:endParaRPr lang="en-US" sz="1800" dirty="0"/>
          </a:p>
          <a:p>
            <a:pPr algn="ctr">
              <a:spcAft>
                <a:spcPts val="600"/>
              </a:spcAft>
            </a:pPr>
            <a:r>
              <a:rPr lang="en-US" sz="1800" dirty="0"/>
              <a:t> </a:t>
            </a:r>
          </a:p>
        </p:txBody>
      </p:sp>
      <p:sp>
        <p:nvSpPr>
          <p:cNvPr id="5" name="Titolo 1">
            <a:extLst>
              <a:ext uri="{FF2B5EF4-FFF2-40B4-BE49-F238E27FC236}">
                <a16:creationId xmlns:a16="http://schemas.microsoft.com/office/drawing/2014/main" id="{E7E5BE34-FFEF-DBEA-4D6B-F843E5CBB5DD}"/>
              </a:ext>
            </a:extLst>
          </p:cNvPr>
          <p:cNvSpPr txBox="1">
            <a:spLocks/>
          </p:cNvSpPr>
          <p:nvPr/>
        </p:nvSpPr>
        <p:spPr>
          <a:xfrm>
            <a:off x="673359" y="2353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Tree>
    <p:extLst>
      <p:ext uri="{BB962C8B-B14F-4D97-AF65-F5344CB8AC3E}">
        <p14:creationId xmlns:p14="http://schemas.microsoft.com/office/powerpoint/2010/main" val="1572606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7EEB93-434A-B7B9-FF53-C1DFE8A12497}"/>
              </a:ext>
            </a:extLst>
          </p:cNvPr>
          <p:cNvSpPr>
            <a:spLocks noGrp="1"/>
          </p:cNvSpPr>
          <p:nvPr>
            <p:ph type="ctrTitle"/>
          </p:nvPr>
        </p:nvSpPr>
        <p:spPr>
          <a:solidFill>
            <a:schemeClr val="accent1">
              <a:lumMod val="40000"/>
              <a:lumOff val="60000"/>
            </a:schemeClr>
          </a:solidFill>
        </p:spPr>
        <p:txBody>
          <a:bodyPr/>
          <a:lstStyle/>
          <a:p>
            <a:r>
              <a:rPr lang="it-IT" dirty="0"/>
              <a:t>VI RINGRAZIO PER L’ATTENZIONE</a:t>
            </a:r>
          </a:p>
        </p:txBody>
      </p:sp>
      <p:sp>
        <p:nvSpPr>
          <p:cNvPr id="3" name="Sottotitolo 2">
            <a:extLst>
              <a:ext uri="{FF2B5EF4-FFF2-40B4-BE49-F238E27FC236}">
                <a16:creationId xmlns:a16="http://schemas.microsoft.com/office/drawing/2014/main" id="{3F0CB4B8-ABCB-23CF-B830-0E7B799B5459}"/>
              </a:ext>
            </a:extLst>
          </p:cNvPr>
          <p:cNvSpPr>
            <a:spLocks noGrp="1"/>
          </p:cNvSpPr>
          <p:nvPr>
            <p:ph type="subTitle" idx="1"/>
          </p:nvPr>
        </p:nvSpPr>
        <p:spPr>
          <a:xfrm>
            <a:off x="1415845" y="3602037"/>
            <a:ext cx="9252155" cy="2548039"/>
          </a:xfrm>
          <a:solidFill>
            <a:schemeClr val="accent2">
              <a:lumMod val="20000"/>
              <a:lumOff val="80000"/>
            </a:schemeClr>
          </a:solidFill>
        </p:spPr>
        <p:txBody>
          <a:bodyPr>
            <a:normAutofit/>
          </a:bodyPr>
          <a:lstStyle/>
          <a:p>
            <a:r>
              <a:rPr lang="it-IT" dirty="0">
                <a:hlinkClick r:id="rId2"/>
              </a:rPr>
              <a:t>ninalomonaco.3@gmail.com</a:t>
            </a:r>
            <a:endParaRPr lang="it-IT" dirty="0"/>
          </a:p>
          <a:p>
            <a:r>
              <a:rPr lang="it-IT" sz="3600" b="1" dirty="0"/>
              <a:t>Formatrice </a:t>
            </a:r>
          </a:p>
          <a:p>
            <a:r>
              <a:rPr lang="it-IT" sz="3600" b="1" dirty="0"/>
              <a:t>Nina Lomonaco</a:t>
            </a:r>
          </a:p>
        </p:txBody>
      </p:sp>
    </p:spTree>
    <p:extLst>
      <p:ext uri="{BB962C8B-B14F-4D97-AF65-F5344CB8AC3E}">
        <p14:creationId xmlns:p14="http://schemas.microsoft.com/office/powerpoint/2010/main" val="109284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E95D4F1-73FA-7D31-D90F-DA5592D1854F}"/>
              </a:ext>
            </a:extLst>
          </p:cNvPr>
          <p:cNvSpPr txBox="1"/>
          <p:nvPr/>
        </p:nvSpPr>
        <p:spPr>
          <a:xfrm>
            <a:off x="192560" y="1876327"/>
            <a:ext cx="6098058" cy="3970318"/>
          </a:xfrm>
          <a:prstGeom prst="rect">
            <a:avLst/>
          </a:prstGeom>
          <a:solidFill>
            <a:schemeClr val="accent1">
              <a:lumMod val="40000"/>
              <a:lumOff val="60000"/>
            </a:schemeClr>
          </a:solidFill>
        </p:spPr>
        <p:txBody>
          <a:bodyPr wrap="square">
            <a:spAutoFit/>
          </a:bodyPr>
          <a:lstStyle/>
          <a:p>
            <a:r>
              <a:rPr lang="it-IT" dirty="0"/>
              <a:t>In particolare, per quanto concerne gli alunni con cittadinanza non italiana, è stato già chiarito nella C.M. n. 8/2013 che essi necessitano anzitutto di interventi didattici relativi all’apprendimento della lingua e solo in via eccezionale della formalizzazione tramite un Piano Didattico Personalizzato. Si tratta soprattutto – ma non solo – di quegli alunni neo arrivati in Italia, </a:t>
            </a:r>
            <a:r>
              <a:rPr lang="it-IT" dirty="0" err="1"/>
              <a:t>ultratredicenni</a:t>
            </a:r>
            <a:r>
              <a:rPr lang="it-IT" dirty="0"/>
              <a:t>, provenienti da Paesi di lingua non latina (stimati nel numero di circa 5.000, a fronte di oltre 750.000 alunni di cittadinanza non italiana) ovvero ove siano chiamate in causa altre problematiche. </a:t>
            </a:r>
            <a:r>
              <a:rPr lang="it-IT" b="1" dirty="0"/>
              <a:t>Non deve tuttavia costituire elemento discriminante (o addirittura discriminatorio) la provenienza da altro Paese e la mancanza della cittadinanza italiana. Come detto, tali interventi dovrebbero avere comunque natura transitoria. </a:t>
            </a:r>
          </a:p>
        </p:txBody>
      </p:sp>
      <p:grpSp>
        <p:nvGrpSpPr>
          <p:cNvPr id="4" name="Gruppo 3">
            <a:extLst>
              <a:ext uri="{FF2B5EF4-FFF2-40B4-BE49-F238E27FC236}">
                <a16:creationId xmlns:a16="http://schemas.microsoft.com/office/drawing/2014/main" id="{2A7ED01E-B738-E845-8A19-4114D51358DD}"/>
              </a:ext>
            </a:extLst>
          </p:cNvPr>
          <p:cNvGrpSpPr/>
          <p:nvPr/>
        </p:nvGrpSpPr>
        <p:grpSpPr>
          <a:xfrm>
            <a:off x="1020547" y="618506"/>
            <a:ext cx="2884188" cy="974846"/>
            <a:chOff x="2038086" y="1375275"/>
            <a:chExt cx="1624743" cy="974846"/>
          </a:xfrm>
        </p:grpSpPr>
        <p:sp>
          <p:nvSpPr>
            <p:cNvPr id="5" name="Rettangolo 4">
              <a:extLst>
                <a:ext uri="{FF2B5EF4-FFF2-40B4-BE49-F238E27FC236}">
                  <a16:creationId xmlns:a16="http://schemas.microsoft.com/office/drawing/2014/main" id="{A772C5BF-9512-3A6B-6B6E-E5B1F5C28F51}"/>
                </a:ext>
              </a:extLst>
            </p:cNvPr>
            <p:cNvSpPr/>
            <p:nvPr/>
          </p:nvSpPr>
          <p:spPr>
            <a:xfrm>
              <a:off x="2038086" y="1375275"/>
              <a:ext cx="1624743" cy="974846"/>
            </a:xfrm>
            <a:prstGeom prst="rect">
              <a:avLst/>
            </a:prstGeom>
          </p:spPr>
          <p:style>
            <a:lnRef idx="0">
              <a:schemeClr val="lt1">
                <a:hueOff val="0"/>
                <a:satOff val="0"/>
                <a:lumOff val="0"/>
                <a:alphaOff val="0"/>
              </a:schemeClr>
            </a:lnRef>
            <a:fillRef idx="3">
              <a:schemeClr val="accent2">
                <a:hueOff val="-646828"/>
                <a:satOff val="-37301"/>
                <a:lumOff val="3835"/>
                <a:alphaOff val="0"/>
              </a:schemeClr>
            </a:fillRef>
            <a:effectRef idx="2">
              <a:schemeClr val="accent2">
                <a:hueOff val="-646828"/>
                <a:satOff val="-37301"/>
                <a:lumOff val="3835"/>
                <a:alphaOff val="0"/>
              </a:schemeClr>
            </a:effectRef>
            <a:fontRef idx="minor">
              <a:schemeClr val="lt1"/>
            </a:fontRef>
          </p:style>
          <p:txBody>
            <a:bodyPr/>
            <a:lstStyle/>
            <a:p>
              <a:endParaRPr lang="it-IT"/>
            </a:p>
          </p:txBody>
        </p:sp>
        <p:sp>
          <p:nvSpPr>
            <p:cNvPr id="6" name="CasellaDiTesto 5">
              <a:extLst>
                <a:ext uri="{FF2B5EF4-FFF2-40B4-BE49-F238E27FC236}">
                  <a16:creationId xmlns:a16="http://schemas.microsoft.com/office/drawing/2014/main" id="{A982A039-AFD1-5FC3-8D10-5CE33687C708}"/>
                </a:ext>
              </a:extLst>
            </p:cNvPr>
            <p:cNvSpPr txBox="1"/>
            <p:nvPr/>
          </p:nvSpPr>
          <p:spPr>
            <a:xfrm>
              <a:off x="2038086" y="1375275"/>
              <a:ext cx="1624743" cy="974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614" tIns="83569" rIns="79614" bIns="83569" numCol="1" spcCol="1270" anchor="ctr" anchorCtr="0">
              <a:noAutofit/>
            </a:bodyPr>
            <a:lstStyle/>
            <a:p>
              <a:pPr marL="0" lvl="0" indent="0" algn="ctr" defTabSz="533400">
                <a:lnSpc>
                  <a:spcPct val="90000"/>
                </a:lnSpc>
                <a:spcBef>
                  <a:spcPct val="0"/>
                </a:spcBef>
                <a:spcAft>
                  <a:spcPct val="35000"/>
                </a:spcAft>
                <a:buNone/>
              </a:pPr>
              <a:r>
                <a:rPr lang="it-IT" sz="1200" b="1" kern="1200" dirty="0"/>
                <a:t>C. NOTA PROT.2563 del 22 novembre 2013- (RICONOSCIMENTO </a:t>
              </a:r>
              <a:r>
                <a:rPr lang="it-IT" sz="1200" b="1" kern="1200" dirty="0" err="1"/>
                <a:t>CdC</a:t>
              </a:r>
              <a:r>
                <a:rPr lang="it-IT" sz="1200" b="1" kern="1200" dirty="0"/>
                <a:t> )</a:t>
              </a:r>
              <a:endParaRPr lang="en-US" sz="1200" kern="1200" dirty="0"/>
            </a:p>
          </p:txBody>
        </p:sp>
      </p:grpSp>
      <p:sp>
        <p:nvSpPr>
          <p:cNvPr id="8" name="CasellaDiTesto 7">
            <a:extLst>
              <a:ext uri="{FF2B5EF4-FFF2-40B4-BE49-F238E27FC236}">
                <a16:creationId xmlns:a16="http://schemas.microsoft.com/office/drawing/2014/main" id="{AD13A826-15A8-ECF9-0B5C-A336558E0CDB}"/>
              </a:ext>
            </a:extLst>
          </p:cNvPr>
          <p:cNvSpPr txBox="1"/>
          <p:nvPr/>
        </p:nvSpPr>
        <p:spPr>
          <a:xfrm>
            <a:off x="6290618" y="618506"/>
            <a:ext cx="5460658" cy="5078313"/>
          </a:xfrm>
          <a:prstGeom prst="rect">
            <a:avLst/>
          </a:prstGeom>
          <a:noFill/>
        </p:spPr>
        <p:txBody>
          <a:bodyPr wrap="square">
            <a:spAutoFit/>
          </a:bodyPr>
          <a:lstStyle/>
          <a:p>
            <a:r>
              <a:rPr lang="it-IT" dirty="0"/>
              <a:t> </a:t>
            </a:r>
            <a:r>
              <a:rPr lang="it-IT" b="1" dirty="0"/>
              <a:t>Per “certificazione” </a:t>
            </a:r>
            <a:r>
              <a:rPr lang="it-IT" dirty="0"/>
              <a:t>si intende un documento, con valore legale, che attesta il diritto dell’interessato ad avvalersi delle misure previste da precise disposizioni di legge – nei casi che qui interessano: dalla Legge 104/92 o dalla Legge 170/2010 - le cui procedure di rilascio ed i conseguenti diritti che ne derivano sono disciplinati dalle suddette leggi e dalla normativa di riferimento. </a:t>
            </a:r>
          </a:p>
          <a:p>
            <a:r>
              <a:rPr lang="it-IT" b="1" dirty="0"/>
              <a:t>Per “diagnosi” </a:t>
            </a:r>
            <a:r>
              <a:rPr lang="it-IT" dirty="0"/>
              <a:t>si intende invece un giudizio clinico, attestante la presenza di una patologia o di un disturbo, che può essere rilasciato da un medico, da uno psicologo o comunque da uno specialista iscritto negli albi delle professioni sanitarie. </a:t>
            </a:r>
          </a:p>
          <a:p>
            <a:r>
              <a:rPr lang="it-IT" dirty="0"/>
              <a:t>Pertanto, le strutture pubbliche ( e quelle accreditate nel caso della Legge 170), rilasciano “certificazioni” per alunni con disabilità e con DSA. </a:t>
            </a:r>
          </a:p>
          <a:p>
            <a:r>
              <a:rPr lang="it-IT" dirty="0"/>
              <a:t>Per disturbi ed altre patologie non certificabili (disturbi del linguaggio, ritardo maturativo, ecc.), ma che hanno un fondamento clinico, si parla di “diagnosi”</a:t>
            </a:r>
          </a:p>
        </p:txBody>
      </p:sp>
    </p:spTree>
    <p:extLst>
      <p:ext uri="{BB962C8B-B14F-4D97-AF65-F5344CB8AC3E}">
        <p14:creationId xmlns:p14="http://schemas.microsoft.com/office/powerpoint/2010/main" val="275062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E089E21-F186-5F21-BA4A-AC9BA7D267A6}"/>
              </a:ext>
            </a:extLst>
          </p:cNvPr>
          <p:cNvSpPr txBox="1"/>
          <p:nvPr/>
        </p:nvSpPr>
        <p:spPr>
          <a:xfrm>
            <a:off x="164842" y="1399565"/>
            <a:ext cx="6098058" cy="2862322"/>
          </a:xfrm>
          <a:prstGeom prst="rect">
            <a:avLst/>
          </a:prstGeom>
          <a:solidFill>
            <a:schemeClr val="accent1">
              <a:lumMod val="40000"/>
              <a:lumOff val="60000"/>
            </a:schemeClr>
          </a:solidFill>
        </p:spPr>
        <p:txBody>
          <a:bodyPr wrap="square">
            <a:spAutoFit/>
          </a:bodyPr>
          <a:lstStyle/>
          <a:p>
            <a:r>
              <a:rPr lang="it-IT" dirty="0"/>
              <a:t>Giova forse ricordare che </a:t>
            </a:r>
            <a:r>
              <a:rPr lang="it-IT" b="1" dirty="0"/>
              <a:t>la personalizzazione degli apprendimenti, </a:t>
            </a:r>
            <a:r>
              <a:rPr lang="it-IT" dirty="0"/>
              <a:t>la valorizzazione delle diversità, nella prospettiva dello sviluppo delle potenzialità di ciascuno sono principi costituzionali del nostro ordinamento scolastico recepiti nel DPR 275/99, laddove è detto che «</a:t>
            </a:r>
            <a:r>
              <a:rPr lang="it-IT" b="1" dirty="0"/>
              <a:t>Nell'esercizio dell'autonomia didattica le istituzioni scolastiche … possono adottare tutte le forme di flessibilità che ritengono opportune e tra l'altro: l'attivazione di percorsi didattici individualizzati, nel rispetto del principio generale dell'integrazione degli alunni nella classe e nel gruppo</a:t>
            </a:r>
            <a:r>
              <a:rPr lang="it-IT" dirty="0"/>
              <a:t>…» (art.4). </a:t>
            </a:r>
          </a:p>
        </p:txBody>
      </p:sp>
      <p:grpSp>
        <p:nvGrpSpPr>
          <p:cNvPr id="4" name="Gruppo 3">
            <a:extLst>
              <a:ext uri="{FF2B5EF4-FFF2-40B4-BE49-F238E27FC236}">
                <a16:creationId xmlns:a16="http://schemas.microsoft.com/office/drawing/2014/main" id="{0F74B7D8-8DE0-0FA8-1E9C-D2A79E3754F1}"/>
              </a:ext>
            </a:extLst>
          </p:cNvPr>
          <p:cNvGrpSpPr/>
          <p:nvPr/>
        </p:nvGrpSpPr>
        <p:grpSpPr>
          <a:xfrm>
            <a:off x="164842" y="148949"/>
            <a:ext cx="2884188" cy="974846"/>
            <a:chOff x="2038086" y="1375275"/>
            <a:chExt cx="1624743" cy="974846"/>
          </a:xfrm>
        </p:grpSpPr>
        <p:sp>
          <p:nvSpPr>
            <p:cNvPr id="5" name="Rettangolo 4">
              <a:extLst>
                <a:ext uri="{FF2B5EF4-FFF2-40B4-BE49-F238E27FC236}">
                  <a16:creationId xmlns:a16="http://schemas.microsoft.com/office/drawing/2014/main" id="{EA12497C-6BB9-CAD7-0048-DD46CCD48EA8}"/>
                </a:ext>
              </a:extLst>
            </p:cNvPr>
            <p:cNvSpPr/>
            <p:nvPr/>
          </p:nvSpPr>
          <p:spPr>
            <a:xfrm>
              <a:off x="2038086" y="1375275"/>
              <a:ext cx="1624743" cy="974846"/>
            </a:xfrm>
            <a:prstGeom prst="rect">
              <a:avLst/>
            </a:prstGeom>
          </p:spPr>
          <p:style>
            <a:lnRef idx="0">
              <a:schemeClr val="lt1">
                <a:hueOff val="0"/>
                <a:satOff val="0"/>
                <a:lumOff val="0"/>
                <a:alphaOff val="0"/>
              </a:schemeClr>
            </a:lnRef>
            <a:fillRef idx="3">
              <a:schemeClr val="accent2">
                <a:hueOff val="-646828"/>
                <a:satOff val="-37301"/>
                <a:lumOff val="3835"/>
                <a:alphaOff val="0"/>
              </a:schemeClr>
            </a:fillRef>
            <a:effectRef idx="2">
              <a:schemeClr val="accent2">
                <a:hueOff val="-646828"/>
                <a:satOff val="-37301"/>
                <a:lumOff val="3835"/>
                <a:alphaOff val="0"/>
              </a:schemeClr>
            </a:effectRef>
            <a:fontRef idx="minor">
              <a:schemeClr val="lt1"/>
            </a:fontRef>
          </p:style>
          <p:txBody>
            <a:bodyPr/>
            <a:lstStyle/>
            <a:p>
              <a:endParaRPr lang="it-IT"/>
            </a:p>
          </p:txBody>
        </p:sp>
        <p:sp>
          <p:nvSpPr>
            <p:cNvPr id="6" name="CasellaDiTesto 5">
              <a:extLst>
                <a:ext uri="{FF2B5EF4-FFF2-40B4-BE49-F238E27FC236}">
                  <a16:creationId xmlns:a16="http://schemas.microsoft.com/office/drawing/2014/main" id="{FA393560-F9C5-B11F-12D3-7527D1C94BC3}"/>
                </a:ext>
              </a:extLst>
            </p:cNvPr>
            <p:cNvSpPr txBox="1"/>
            <p:nvPr/>
          </p:nvSpPr>
          <p:spPr>
            <a:xfrm>
              <a:off x="2038086" y="1375275"/>
              <a:ext cx="1624743" cy="974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614" tIns="83569" rIns="79614" bIns="83569" numCol="1" spcCol="1270" anchor="ctr" anchorCtr="0">
              <a:noAutofit/>
            </a:bodyPr>
            <a:lstStyle/>
            <a:p>
              <a:pPr marL="0" lvl="0" indent="0" algn="ctr" defTabSz="533400">
                <a:lnSpc>
                  <a:spcPct val="90000"/>
                </a:lnSpc>
                <a:spcBef>
                  <a:spcPct val="0"/>
                </a:spcBef>
                <a:spcAft>
                  <a:spcPct val="35000"/>
                </a:spcAft>
                <a:buNone/>
              </a:pPr>
              <a:r>
                <a:rPr lang="it-IT" sz="1200" b="1" kern="1200" dirty="0"/>
                <a:t>C. NOTA PROT.2563 del 22 novembre 2013- (RICONOSCIMENTO </a:t>
              </a:r>
              <a:r>
                <a:rPr lang="it-IT" sz="1200" b="1" kern="1200" dirty="0" err="1"/>
                <a:t>CdC</a:t>
              </a:r>
              <a:r>
                <a:rPr lang="it-IT" sz="1200" b="1" kern="1200" dirty="0"/>
                <a:t> )</a:t>
              </a:r>
              <a:endParaRPr lang="en-US" sz="1200" kern="1200" dirty="0"/>
            </a:p>
          </p:txBody>
        </p:sp>
      </p:grpSp>
      <p:sp>
        <p:nvSpPr>
          <p:cNvPr id="8" name="CasellaDiTesto 7">
            <a:extLst>
              <a:ext uri="{FF2B5EF4-FFF2-40B4-BE49-F238E27FC236}">
                <a16:creationId xmlns:a16="http://schemas.microsoft.com/office/drawing/2014/main" id="{04B1518D-2684-E172-F349-545D8C68542B}"/>
              </a:ext>
            </a:extLst>
          </p:cNvPr>
          <p:cNvSpPr txBox="1"/>
          <p:nvPr/>
        </p:nvSpPr>
        <p:spPr>
          <a:xfrm>
            <a:off x="6472963" y="148949"/>
            <a:ext cx="5554195" cy="6740307"/>
          </a:xfrm>
          <a:prstGeom prst="rect">
            <a:avLst/>
          </a:prstGeom>
          <a:noFill/>
        </p:spPr>
        <p:txBody>
          <a:bodyPr wrap="square">
            <a:spAutoFit/>
          </a:bodyPr>
          <a:lstStyle/>
          <a:p>
            <a:r>
              <a:rPr lang="it-IT" dirty="0"/>
              <a:t>In ultima analisi,  nel caso di difficoltà non meglio specificate, </a:t>
            </a:r>
            <a:r>
              <a:rPr lang="it-IT" b="1" dirty="0"/>
              <a:t>soltanto qualora nell’ambito del Consiglio di classe (nelle scuole secondarie) o del team docenti (nelle scuole primarie) si concordi di valutare l’efficacia di strumenti specifici questo potrà comportare l’adozione e quindi la compilazione di un Piano Didattico Personalizzato, con eventuali strumenti compensativi e/o misure dispensative</a:t>
            </a:r>
            <a:r>
              <a:rPr lang="it-IT" dirty="0"/>
              <a:t>. </a:t>
            </a:r>
          </a:p>
          <a:p>
            <a:endParaRPr lang="it-IT" dirty="0"/>
          </a:p>
          <a:p>
            <a:r>
              <a:rPr lang="it-IT" b="1" dirty="0"/>
              <a:t>NON È COMPITO DELLA SCUOLA CERTIFICARE GLI ALUNNI CON BISOGNI EDUCATIVI SPECIALI, MA INDIVIDUARE QUELLI PER I QUALI È OPPORTUNA E NECESSARIA L’ADOZIONE DI PARTICOLARI STRATEGIE DIDATTICHE.</a:t>
            </a:r>
          </a:p>
          <a:p>
            <a:r>
              <a:rPr lang="it-IT" dirty="0"/>
              <a:t>Si ribadisce che, </a:t>
            </a:r>
            <a:r>
              <a:rPr lang="it-IT" b="1" dirty="0"/>
              <a:t>anche in presenza di richieste dei genitori accompagnate da diagnosi che però non hanno dato diritto alla certificazione di disabilità o di DSA , il CONSIGLIO DI CLASSE È AUTONOMO NEL DECIDERE SE FORMULARE O NON FORMULARE UN PIANO DIDATTICO PERSONALIZZATO, AVENDO CURA DI VERBALIZZARE LE MOTIVAZIONI DELLA DECISIONE</a:t>
            </a:r>
            <a:r>
              <a:rPr lang="it-IT" dirty="0"/>
              <a:t>. E’ quindi peculiare facoltà dei Consigli di classe o dei team docenti individuare – eventualmente anche sulla base di criteri generali stabiliti dal Collegio dei docenti – casi specifici </a:t>
            </a:r>
          </a:p>
        </p:txBody>
      </p:sp>
    </p:spTree>
    <p:extLst>
      <p:ext uri="{BB962C8B-B14F-4D97-AF65-F5344CB8AC3E}">
        <p14:creationId xmlns:p14="http://schemas.microsoft.com/office/powerpoint/2010/main" val="161862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856E6BD1-005A-06E7-96BF-5BB3A4ACC3D9}"/>
              </a:ext>
            </a:extLst>
          </p:cNvPr>
          <p:cNvGrpSpPr/>
          <p:nvPr/>
        </p:nvGrpSpPr>
        <p:grpSpPr>
          <a:xfrm>
            <a:off x="390352" y="408442"/>
            <a:ext cx="1624743" cy="974846"/>
            <a:chOff x="39651" y="2723812"/>
            <a:chExt cx="1624743" cy="974846"/>
          </a:xfrm>
        </p:grpSpPr>
        <p:sp>
          <p:nvSpPr>
            <p:cNvPr id="3" name="Rettangolo 2">
              <a:extLst>
                <a:ext uri="{FF2B5EF4-FFF2-40B4-BE49-F238E27FC236}">
                  <a16:creationId xmlns:a16="http://schemas.microsoft.com/office/drawing/2014/main" id="{85F96052-3A7B-CE4B-0DBE-11AE57994ABB}"/>
                </a:ext>
              </a:extLst>
            </p:cNvPr>
            <p:cNvSpPr/>
            <p:nvPr/>
          </p:nvSpPr>
          <p:spPr>
            <a:xfrm>
              <a:off x="39651" y="2723812"/>
              <a:ext cx="1624743" cy="974846"/>
            </a:xfrm>
            <a:prstGeom prst="rect">
              <a:avLst/>
            </a:prstGeom>
          </p:spPr>
          <p:style>
            <a:lnRef idx="0">
              <a:schemeClr val="lt1">
                <a:hueOff val="0"/>
                <a:satOff val="0"/>
                <a:lumOff val="0"/>
                <a:alphaOff val="0"/>
              </a:schemeClr>
            </a:lnRef>
            <a:fillRef idx="3">
              <a:schemeClr val="accent2">
                <a:hueOff val="-970242"/>
                <a:satOff val="-55952"/>
                <a:lumOff val="5752"/>
                <a:alphaOff val="0"/>
              </a:schemeClr>
            </a:fillRef>
            <a:effectRef idx="2">
              <a:schemeClr val="accent2">
                <a:hueOff val="-970242"/>
                <a:satOff val="-55952"/>
                <a:lumOff val="5752"/>
                <a:alphaOff val="0"/>
              </a:schemeClr>
            </a:effectRef>
            <a:fontRef idx="minor">
              <a:schemeClr val="lt1"/>
            </a:fontRef>
          </p:style>
          <p:txBody>
            <a:bodyPr/>
            <a:lstStyle/>
            <a:p>
              <a:endParaRPr lang="it-IT"/>
            </a:p>
          </p:txBody>
        </p:sp>
        <p:sp>
          <p:nvSpPr>
            <p:cNvPr id="4" name="CasellaDiTesto 3">
              <a:extLst>
                <a:ext uri="{FF2B5EF4-FFF2-40B4-BE49-F238E27FC236}">
                  <a16:creationId xmlns:a16="http://schemas.microsoft.com/office/drawing/2014/main" id="{E7C8738A-E69C-DF01-90EF-E14DDA132DD7}"/>
                </a:ext>
              </a:extLst>
            </p:cNvPr>
            <p:cNvSpPr txBox="1"/>
            <p:nvPr/>
          </p:nvSpPr>
          <p:spPr>
            <a:xfrm>
              <a:off x="39651" y="2723812"/>
              <a:ext cx="1624743" cy="974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614" tIns="83569" rIns="79614" bIns="83569" numCol="1" spcCol="1270" anchor="ctr" anchorCtr="0">
              <a:noAutofit/>
            </a:bodyPr>
            <a:lstStyle/>
            <a:p>
              <a:pPr marL="0" lvl="0" indent="0" algn="ctr" defTabSz="533400">
                <a:lnSpc>
                  <a:spcPct val="90000"/>
                </a:lnSpc>
                <a:spcBef>
                  <a:spcPct val="0"/>
                </a:spcBef>
                <a:spcAft>
                  <a:spcPct val="35000"/>
                </a:spcAft>
                <a:buNone/>
              </a:pPr>
              <a:r>
                <a:rPr lang="it-IT" sz="1200" b="1" kern="1200" dirty="0"/>
                <a:t>Nota MIUR n.3587 DEL 3 /06/2014 (no dispensa.- sì compensativi)</a:t>
              </a:r>
              <a:endParaRPr lang="en-US" sz="1200" kern="1200" dirty="0"/>
            </a:p>
          </p:txBody>
        </p:sp>
      </p:grpSp>
      <p:sp>
        <p:nvSpPr>
          <p:cNvPr id="6" name="CasellaDiTesto 5">
            <a:extLst>
              <a:ext uri="{FF2B5EF4-FFF2-40B4-BE49-F238E27FC236}">
                <a16:creationId xmlns:a16="http://schemas.microsoft.com/office/drawing/2014/main" id="{3AF8BC31-B00E-3CC2-FD0A-EEDFA8720907}"/>
              </a:ext>
            </a:extLst>
          </p:cNvPr>
          <p:cNvSpPr txBox="1"/>
          <p:nvPr/>
        </p:nvSpPr>
        <p:spPr>
          <a:xfrm>
            <a:off x="3011959" y="753400"/>
            <a:ext cx="7861986" cy="5078313"/>
          </a:xfrm>
          <a:prstGeom prst="rect">
            <a:avLst/>
          </a:prstGeom>
          <a:solidFill>
            <a:schemeClr val="accent1">
              <a:lumMod val="40000"/>
              <a:lumOff val="60000"/>
            </a:schemeClr>
          </a:solidFill>
        </p:spPr>
        <p:txBody>
          <a:bodyPr wrap="square">
            <a:spAutoFit/>
          </a:bodyPr>
          <a:lstStyle/>
          <a:p>
            <a:r>
              <a:rPr lang="it-IT" dirty="0"/>
              <a:t>Alunni con Bisogni educativi speciali Per altre situazioni di alunni con Bisogni Educativi Speciali (BES), </a:t>
            </a:r>
            <a:r>
              <a:rPr lang="it-IT" b="1" dirty="0"/>
              <a:t>FORMALMENTE INDIVIDUATI DAI SINGOLI CONSIGLI DI CLASSE</a:t>
            </a:r>
            <a:r>
              <a:rPr lang="it-IT" dirty="0"/>
              <a:t>, dovranno essere fornite alla Commissione d’esame utili e opportune indicazioni per consentire a tali alunni di sostenere adeguatamente l’esame.</a:t>
            </a:r>
          </a:p>
          <a:p>
            <a:r>
              <a:rPr lang="it-IT" dirty="0"/>
              <a:t> La Commissione - sulla base di quanto previsto dalla Direttiva 27.12.2012 recante Strumenti di intervento per alunni con Bisogni educativi speciali ed organizzazione scolastica per l’inclusione, dalla circolare ministeriale n. 8 del 6 marzo 2013 e dalle successive note, di pari oggetto, del 27 giugno 2013 e del 22 novembre 2013 - esaminati gli elementi forniti dai Consigli di classe, terrà in debita considerazione le specifiche situazioni soggettive, relative ai candidati con Bisogni Educativi Speciali (BES), per i quali sia stato redatto apposito Piano Didattico Personalizzato e, in particolare, le modalità didattiche e le forme di valutazione individuate nell’ambito dei percorsi didattici individualizzati e personalizzati. A tal fine i Consigli di classe trasmetteranno alla Commissione d’esame i Piani Didattici Personalizzati. </a:t>
            </a:r>
            <a:r>
              <a:rPr lang="it-IT" b="1" dirty="0"/>
              <a:t>IN OGNI CASO, PER SIFFATTE TIPOLOGIE, NON È PREVISTA ALCUNA MISURA DISPENSATIVA IN SEDE DI ESAME, SIA SCRITTO CHE ORALE, MENTRE È POSSIBILE CONCEDERE STRUMENTI COMPENSATIVI, IN ANALOGIA A QUANTO PREVISTO PER GLI ALUNNI CON DSA.</a:t>
            </a:r>
          </a:p>
        </p:txBody>
      </p:sp>
    </p:spTree>
    <p:extLst>
      <p:ext uri="{BB962C8B-B14F-4D97-AF65-F5344CB8AC3E}">
        <p14:creationId xmlns:p14="http://schemas.microsoft.com/office/powerpoint/2010/main" val="158040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24000" y="1214422"/>
            <a:ext cx="8686800" cy="5286412"/>
          </a:xfrm>
          <a:solidFill>
            <a:schemeClr val="accent2">
              <a:lumMod val="20000"/>
              <a:lumOff val="80000"/>
            </a:schemeClr>
          </a:solidFill>
        </p:spPr>
        <p:txBody>
          <a:bodyPr>
            <a:normAutofit/>
          </a:bodyPr>
          <a:lstStyle/>
          <a:p>
            <a:pPr>
              <a:buNone/>
            </a:pPr>
            <a:endParaRPr lang="it-IT" sz="7200" dirty="0"/>
          </a:p>
          <a:p>
            <a:pPr>
              <a:buNone/>
            </a:pPr>
            <a:r>
              <a:rPr lang="it-IT" sz="2100" dirty="0"/>
              <a:t>D.M. 297 del 17/04/2013 LINEE GUIDA PER LA PREDISPOSIZIONE DI PROTOCOLLI REGIONALI PER INDIVIDUAZIONE PRECOCE DI CASI SOSPETTI DSA</a:t>
            </a:r>
          </a:p>
          <a:p>
            <a:pPr>
              <a:buNone/>
            </a:pPr>
            <a:r>
              <a:rPr lang="it-IT" sz="2100" dirty="0"/>
              <a:t>--NOTA PROTOCOLLO 8546/U MIUR-USR PIEMONTE DEL 21/10/2014 –</a:t>
            </a:r>
          </a:p>
          <a:p>
            <a:pPr>
              <a:buNone/>
            </a:pPr>
            <a:r>
              <a:rPr lang="it-IT" sz="2100" dirty="0"/>
              <a:t>     PDP PER BES (Modello di Piano Didattico Personalizzato (PDP) per allievi con Bisogni Educativi Speciali (BES) – </a:t>
            </a:r>
            <a:r>
              <a:rPr lang="it-IT" sz="2100" dirty="0" err="1"/>
              <a:t>a.s.</a:t>
            </a:r>
            <a:r>
              <a:rPr lang="it-IT" sz="2100" dirty="0"/>
              <a:t> 2014-15) </a:t>
            </a:r>
          </a:p>
          <a:p>
            <a:pPr>
              <a:buFont typeface="Wingdings" panose="05000000000000000000" pitchFamily="2" charset="2"/>
              <a:buChar char="n"/>
            </a:pPr>
            <a:r>
              <a:rPr lang="it-IT" sz="2100" dirty="0"/>
              <a:t> NOTA 3 APRILE 2019</a:t>
            </a:r>
          </a:p>
          <a:p>
            <a:pPr>
              <a:buNone/>
            </a:pPr>
            <a:r>
              <a:rPr lang="it-IT" sz="7200" dirty="0"/>
              <a:t> </a:t>
            </a:r>
          </a:p>
          <a:p>
            <a:pPr>
              <a:buNone/>
            </a:pPr>
            <a:endParaRPr lang="it-IT" dirty="0"/>
          </a:p>
          <a:p>
            <a:pPr>
              <a:buNone/>
            </a:pPr>
            <a:endParaRPr lang="it-IT" dirty="0"/>
          </a:p>
          <a:p>
            <a:pPr>
              <a:buNone/>
            </a:pPr>
            <a:endParaRPr lang="it-IT" dirty="0"/>
          </a:p>
        </p:txBody>
      </p:sp>
      <p:sp>
        <p:nvSpPr>
          <p:cNvPr id="2" name="Titolo 1"/>
          <p:cNvSpPr>
            <a:spLocks noGrp="1"/>
          </p:cNvSpPr>
          <p:nvPr>
            <p:ph type="title"/>
          </p:nvPr>
        </p:nvSpPr>
        <p:spPr>
          <a:xfrm>
            <a:off x="1524000" y="274638"/>
            <a:ext cx="8686800" cy="939784"/>
          </a:xfrm>
          <a:solidFill>
            <a:schemeClr val="accent1">
              <a:lumMod val="40000"/>
              <a:lumOff val="60000"/>
            </a:schemeClr>
          </a:solidFill>
        </p:spPr>
        <p:txBody>
          <a:bodyPr>
            <a:normAutofit/>
          </a:bodyPr>
          <a:lstStyle/>
          <a:p>
            <a:r>
              <a:rPr lang="it-IT" dirty="0"/>
              <a:t>                      E ANCORA</a:t>
            </a:r>
          </a:p>
        </p:txBody>
      </p:sp>
      <p:pic>
        <p:nvPicPr>
          <p:cNvPr id="43010" name="Picture 2" descr="https://encrypted-tbn2.gstatic.com/images?q=tbn:ANd9GcRLUMVcb-IcVWhzbx3nS0yA7YIrxQwoF1Ar-1mOi5awKbCh_x-0"/>
          <p:cNvPicPr>
            <a:picLocks noChangeAspect="1" noChangeArrowheads="1"/>
          </p:cNvPicPr>
          <p:nvPr/>
        </p:nvPicPr>
        <p:blipFill>
          <a:blip r:embed="rId2"/>
          <a:srcRect/>
          <a:stretch>
            <a:fillRect/>
          </a:stretch>
        </p:blipFill>
        <p:spPr bwMode="auto">
          <a:xfrm>
            <a:off x="8327004" y="3857628"/>
            <a:ext cx="4143404" cy="2643181"/>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ccolt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2304</TotalTime>
  <Words>3420</Words>
  <Application>Microsoft Office PowerPoint</Application>
  <PresentationFormat>Widescreen</PresentationFormat>
  <Paragraphs>287</Paragraphs>
  <Slides>51</Slides>
  <Notes>4</Notes>
  <HiddenSlides>0</HiddenSlides>
  <MMClips>1</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51</vt:i4>
      </vt:variant>
    </vt:vector>
  </HeadingPairs>
  <TitlesOfParts>
    <vt:vector size="62" baseType="lpstr">
      <vt:lpstr>Arial</vt:lpstr>
      <vt:lpstr>Arial Black</vt:lpstr>
      <vt:lpstr>Calibri</vt:lpstr>
      <vt:lpstr>Calibri Light</vt:lpstr>
      <vt:lpstr>FreigDisPro</vt:lpstr>
      <vt:lpstr>Lato</vt:lpstr>
      <vt:lpstr>Raleway</vt:lpstr>
      <vt:lpstr>Times New Roman</vt:lpstr>
      <vt:lpstr>Wingdings</vt:lpstr>
      <vt:lpstr>Tema di Office</vt:lpstr>
      <vt:lpstr>Raccolta</vt:lpstr>
      <vt:lpstr>LABORATORIO Bisogni Educativi Speciali</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                      E ANCORA</vt:lpstr>
      <vt:lpstr>Presentazione standard di PowerPoint</vt:lpstr>
      <vt:lpstr>Presentazione standard di PowerPoint</vt:lpstr>
      <vt:lpstr>Presentazione standard di PowerPoint</vt:lpstr>
      <vt:lpstr>DISTURBI EVOLUTI SPECIFICI</vt:lpstr>
      <vt:lpstr>       COSA SONO I D.S.A.?</vt:lpstr>
      <vt:lpstr>    </vt:lpstr>
      <vt:lpstr>DA  L. 170/2010</vt:lpstr>
      <vt:lpstr>DSA</vt:lpstr>
      <vt:lpstr>PER LA LEGGE 170:</vt:lpstr>
      <vt:lpstr>DEVIAZIONI STANDARD?     PERCENTILI? CCR? PS? RII?RA?</vt:lpstr>
      <vt:lpstr>Presentazione standard di PowerPoint</vt:lpstr>
      <vt:lpstr>LABORATORIO Bisogni Educativi Speciali </vt:lpstr>
      <vt:lpstr>Decreto n.66/2017</vt:lpstr>
      <vt:lpstr>Presentazione standard di PowerPoint</vt:lpstr>
      <vt:lpstr>CLASSIFICAZIONE DELLE DISABILITA’</vt:lpstr>
      <vt:lpstr>Definizione di handicap       LEGGE 104</vt:lpstr>
      <vt:lpstr>              DEFINIZIONE DI DISABILITA’</vt:lpstr>
      <vt:lpstr>Presentazione standard di PowerPoint</vt:lpstr>
      <vt:lpstr>Presentazione standard di PowerPoint</vt:lpstr>
      <vt:lpstr>PIANO EDUCATIVO INDIVIDUALIZZATO  </vt:lpstr>
      <vt:lpstr>Presentazione standard di PowerPoint</vt:lpstr>
      <vt:lpstr>L’ICF NON CLASSIFICA LE PERSONE </vt:lpstr>
      <vt:lpstr>International Classification of Functioning, Disability and Health (ICF). </vt:lpstr>
      <vt:lpstr>ADHD</vt:lpstr>
      <vt:lpstr>FIL, QXX </vt:lpstr>
      <vt:lpstr>BISOGNI EDUCATIVI SPECIALI  INCLUSIONE DINAMICHE INTERCULTURALI</vt:lpstr>
      <vt:lpstr>Presentazione standard di PowerPoint</vt:lpstr>
      <vt:lpstr> BILINGUISMO E….</vt:lpstr>
      <vt:lpstr>Presentazione standard di PowerPoint</vt:lpstr>
      <vt:lpstr>  QUALI DOCUMENTI  PER L’INCLUSIONE?    </vt:lpstr>
      <vt:lpstr>LE TRE DIMENSIONI DELL’INDEX </vt:lpstr>
      <vt:lpstr>ICF – CY QUALE NOVITA’ DI CLASSIFICAZIONE</vt:lpstr>
      <vt:lpstr>ICF-CY OMS 2001</vt:lpstr>
      <vt:lpstr>Presentazione standard di PowerPoint</vt:lpstr>
      <vt:lpstr>Funzionamento, disabilità, attività e partecipazione</vt:lpstr>
      <vt:lpstr>Presentazione standard di PowerPoint</vt:lpstr>
      <vt:lpstr>Presentazione standard di PowerPoint</vt:lpstr>
      <vt:lpstr>Presentazione standard di PowerPoint</vt:lpstr>
      <vt:lpstr>Come usare l’ICF</vt:lpstr>
      <vt:lpstr>Presentazione standard di PowerPoint</vt:lpstr>
      <vt:lpstr>ATTIVITA’ LABORATORIALE</vt:lpstr>
      <vt:lpstr>VI RINGRAZIO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Bisogni Educativi Speciali-PDP, normativa e strumenti</dc:title>
  <dc:creator>NINA LOMONACO</dc:creator>
  <cp:lastModifiedBy>NINA LOMONACO</cp:lastModifiedBy>
  <cp:revision>10</cp:revision>
  <dcterms:created xsi:type="dcterms:W3CDTF">2023-02-10T18:47:30Z</dcterms:created>
  <dcterms:modified xsi:type="dcterms:W3CDTF">2024-05-18T14:48:41Z</dcterms:modified>
</cp:coreProperties>
</file>